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4" r:id="rId1"/>
  </p:sldMasterIdLst>
  <p:notesMasterIdLst>
    <p:notesMasterId r:id="rId24"/>
  </p:notesMasterIdLst>
  <p:handoutMasterIdLst>
    <p:handoutMasterId r:id="rId25"/>
  </p:handoutMasterIdLst>
  <p:sldIdLst>
    <p:sldId id="326" r:id="rId2"/>
    <p:sldId id="327" r:id="rId3"/>
    <p:sldId id="594" r:id="rId4"/>
    <p:sldId id="703" r:id="rId5"/>
    <p:sldId id="692" r:id="rId6"/>
    <p:sldId id="705" r:id="rId7"/>
    <p:sldId id="706" r:id="rId8"/>
    <p:sldId id="693" r:id="rId9"/>
    <p:sldId id="694" r:id="rId10"/>
    <p:sldId id="695" r:id="rId11"/>
    <p:sldId id="696" r:id="rId12"/>
    <p:sldId id="697" r:id="rId13"/>
    <p:sldId id="698" r:id="rId14"/>
    <p:sldId id="699" r:id="rId15"/>
    <p:sldId id="707" r:id="rId16"/>
    <p:sldId id="700" r:id="rId17"/>
    <p:sldId id="701" r:id="rId18"/>
    <p:sldId id="708" r:id="rId19"/>
    <p:sldId id="702" r:id="rId20"/>
    <p:sldId id="709" r:id="rId21"/>
    <p:sldId id="710" r:id="rId22"/>
    <p:sldId id="704" r:id="rId23"/>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4059"/>
    <a:srgbClr val="CFAC84"/>
    <a:srgbClr val="842B32"/>
    <a:srgbClr val="EFE3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130" autoAdjust="0"/>
    <p:restoredTop sz="86393" autoAdjust="0"/>
  </p:normalViewPr>
  <p:slideViewPr>
    <p:cSldViewPr snapToGrid="0">
      <p:cViewPr varScale="1">
        <p:scale>
          <a:sx n="76" d="100"/>
          <a:sy n="76" d="100"/>
        </p:scale>
        <p:origin x="232" y="488"/>
      </p:cViewPr>
      <p:guideLst/>
    </p:cSldViewPr>
  </p:slideViewPr>
  <p:outlineViewPr>
    <p:cViewPr>
      <p:scale>
        <a:sx n="33" d="100"/>
        <a:sy n="33" d="100"/>
      </p:scale>
      <p:origin x="0" y="-19788"/>
    </p:cViewPr>
  </p:outlineViewPr>
  <p:notesTextViewPr>
    <p:cViewPr>
      <p:scale>
        <a:sx n="1" d="1"/>
        <a:sy n="1" d="1"/>
      </p:scale>
      <p:origin x="0" y="0"/>
    </p:cViewPr>
  </p:notesTextViewPr>
  <p:notesViewPr>
    <p:cSldViewPr snapToGrid="0" showGuides="1">
      <p:cViewPr varScale="1">
        <p:scale>
          <a:sx n="51" d="100"/>
          <a:sy n="51" d="100"/>
        </p:scale>
        <p:origin x="260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CF798C43-B814-4592-AE8F-C88CD3ED3ED1}" type="datetimeFigureOut">
              <a:rPr kumimoji="1" lang="ja-JP" altLang="en-US" smtClean="0"/>
              <a:t>2023/4/9</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3D09E0FE-E178-4190-A002-4B0D91F973B4}" type="slidenum">
              <a:rPr kumimoji="1" lang="ja-JP" altLang="en-US" smtClean="0"/>
              <a:t>‹#›</a:t>
            </a:fld>
            <a:endParaRPr kumimoji="1" lang="ja-JP" altLang="en-US"/>
          </a:p>
        </p:txBody>
      </p:sp>
    </p:spTree>
    <p:extLst>
      <p:ext uri="{BB962C8B-B14F-4D97-AF65-F5344CB8AC3E}">
        <p14:creationId xmlns:p14="http://schemas.microsoft.com/office/powerpoint/2010/main" val="2876284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2A2BA31A-83BB-4AA8-813E-9FDEECAA3A7C}" type="datetimeFigureOut">
              <a:rPr kumimoji="1" lang="ja-JP" altLang="en-US" smtClean="0"/>
              <a:t>2023/4/9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34789BA6-3DD9-4037-95D1-34DDE69FF840}" type="slidenum">
              <a:rPr kumimoji="1" lang="ja-JP" altLang="en-US" smtClean="0"/>
              <a:t>‹#›</a:t>
            </a:fld>
            <a:endParaRPr kumimoji="1" lang="ja-JP" altLang="en-US"/>
          </a:p>
        </p:txBody>
      </p:sp>
    </p:spTree>
    <p:extLst>
      <p:ext uri="{BB962C8B-B14F-4D97-AF65-F5344CB8AC3E}">
        <p14:creationId xmlns:p14="http://schemas.microsoft.com/office/powerpoint/2010/main" val="40835132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789BA6-3DD9-4037-95D1-34DDE69FF840}" type="slidenum">
              <a:rPr kumimoji="1" lang="ja-JP" altLang="en-US" smtClean="0"/>
              <a:t>1</a:t>
            </a:fld>
            <a:endParaRPr kumimoji="1" lang="ja-JP" altLang="en-US"/>
          </a:p>
        </p:txBody>
      </p:sp>
    </p:spTree>
    <p:extLst>
      <p:ext uri="{BB962C8B-B14F-4D97-AF65-F5344CB8AC3E}">
        <p14:creationId xmlns:p14="http://schemas.microsoft.com/office/powerpoint/2010/main" val="546447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789BA6-3DD9-4037-95D1-34DDE69FF840}" type="slidenum">
              <a:rPr kumimoji="1" lang="ja-JP" altLang="en-US" smtClean="0"/>
              <a:t>2</a:t>
            </a:fld>
            <a:endParaRPr kumimoji="1" lang="ja-JP" altLang="en-US"/>
          </a:p>
        </p:txBody>
      </p:sp>
    </p:spTree>
    <p:extLst>
      <p:ext uri="{BB962C8B-B14F-4D97-AF65-F5344CB8AC3E}">
        <p14:creationId xmlns:p14="http://schemas.microsoft.com/office/powerpoint/2010/main" val="1040406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159D94A-EBCF-4ADE-9467-037C1F265285}" type="datetime1">
              <a:rPr kumimoji="1" lang="ja-JP" altLang="en-US" smtClean="0"/>
              <a:t>2023/4/9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9185636" y="6330754"/>
            <a:ext cx="2743200" cy="365125"/>
          </a:xfrm>
        </p:spPr>
        <p:txBody>
          <a:bodyPr/>
          <a:lstStyle/>
          <a:p>
            <a:fld id="{1718624D-160C-4CB2-BF10-2AFFC070AA01}" type="slidenum">
              <a:rPr kumimoji="1" lang="ja-JP" altLang="en-US" smtClean="0"/>
              <a:t>‹#›</a:t>
            </a:fld>
            <a:endParaRPr kumimoji="1" lang="ja-JP" altLang="en-US"/>
          </a:p>
        </p:txBody>
      </p:sp>
    </p:spTree>
    <p:extLst>
      <p:ext uri="{BB962C8B-B14F-4D97-AF65-F5344CB8AC3E}">
        <p14:creationId xmlns:p14="http://schemas.microsoft.com/office/powerpoint/2010/main" val="1642177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bg>
      <p:bgPr>
        <a:solidFill>
          <a:srgbClr val="EFE3D5"/>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958" y="1297724"/>
            <a:ext cx="11500494" cy="4631736"/>
          </a:xfrm>
        </p:spPr>
        <p:txBody>
          <a:bodyPr/>
          <a:lstStyle>
            <a:lvl1pPr marL="355600" indent="-355600">
              <a:buFontTx/>
              <a:buNone/>
              <a:defRPr>
                <a:latin typeface="メイリオ" panose="020B0604030504040204" pitchFamily="50" charset="-128"/>
                <a:ea typeface="メイリオ" panose="020B0604030504040204" pitchFamily="50" charset="-128"/>
              </a:defRPr>
            </a:lvl1pPr>
            <a:lvl2pPr marL="812800" indent="-355600">
              <a:buFontTx/>
              <a:buNone/>
              <a:defRPr>
                <a:latin typeface="メイリオ" panose="020B0604030504040204" pitchFamily="50" charset="-128"/>
                <a:ea typeface="メイリオ" panose="020B0604030504040204" pitchFamily="50" charset="-128"/>
              </a:defRPr>
            </a:lvl2pPr>
            <a:lvl3pPr marL="1257300" indent="-342900">
              <a:buFontTx/>
              <a:buNone/>
              <a:defRPr sz="2400">
                <a:latin typeface="メイリオ" panose="020B0604030504040204" pitchFamily="50" charset="-128"/>
                <a:ea typeface="メイリオ" panose="020B0604030504040204" pitchFamily="50" charset="-128"/>
              </a:defRPr>
            </a:lvl3pPr>
            <a:lvl4pPr marL="1612900" indent="-241300">
              <a:buFontTx/>
              <a:buNone/>
              <a:defRPr>
                <a:latin typeface="メイリオ" panose="020B0604030504040204" pitchFamily="50" charset="-128"/>
                <a:ea typeface="メイリオ" panose="020B0604030504040204" pitchFamily="50" charset="-128"/>
              </a:defRPr>
            </a:lvl4pPr>
            <a:lvl5pPr marL="2057400" indent="-228600">
              <a:buFontTx/>
              <a:buNone/>
              <a:defRPr>
                <a:latin typeface="メイリオ" panose="020B0604030504040204" pitchFamily="50" charset="-128"/>
                <a:ea typeface="メイリオ" panose="020B0604030504040204" pitchFamily="50"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893CFD66-5145-4AED-9409-8C7A294B78A0}" type="datetime1">
              <a:rPr kumimoji="1" lang="ja-JP" altLang="en-US" smtClean="0"/>
              <a:t>2023/4/9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9270476" y="6356349"/>
            <a:ext cx="2743200" cy="365125"/>
          </a:xfrm>
        </p:spPr>
        <p:txBody>
          <a:bodyPr/>
          <a:lstStyle/>
          <a:p>
            <a:fld id="{1718624D-160C-4CB2-BF10-2AFFC070AA01}" type="slidenum">
              <a:rPr kumimoji="1" lang="ja-JP" altLang="en-US" smtClean="0"/>
              <a:t>‹#›</a:t>
            </a:fld>
            <a:endParaRPr kumimoji="1" lang="ja-JP" altLang="en-US"/>
          </a:p>
        </p:txBody>
      </p:sp>
      <p:sp>
        <p:nvSpPr>
          <p:cNvPr id="8" name="正方形/長方形 7"/>
          <p:cNvSpPr/>
          <p:nvPr userDrawn="1"/>
        </p:nvSpPr>
        <p:spPr>
          <a:xfrm>
            <a:off x="-6520" y="218135"/>
            <a:ext cx="11160000" cy="900000"/>
          </a:xfrm>
          <a:prstGeom prst="rect">
            <a:avLst/>
          </a:prstGeom>
          <a:solidFill>
            <a:srgbClr val="842B3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9" name="Title 1"/>
          <p:cNvSpPr>
            <a:spLocks noGrp="1"/>
          </p:cNvSpPr>
          <p:nvPr>
            <p:ph type="title" hasCustomPrompt="1"/>
          </p:nvPr>
        </p:nvSpPr>
        <p:spPr>
          <a:xfrm>
            <a:off x="371958" y="399991"/>
            <a:ext cx="11820041" cy="966411"/>
          </a:xfrm>
        </p:spPr>
        <p:txBody>
          <a:bodyPr>
            <a:normAutofit/>
          </a:bodyPr>
          <a:lstStyle>
            <a:lvl1pPr>
              <a:defRPr sz="4000">
                <a:solidFill>
                  <a:schemeClr val="bg1"/>
                </a:solidFill>
                <a:latin typeface="メイリオ" panose="020B0604030504040204" pitchFamily="50" charset="-128"/>
                <a:ea typeface="メイリオ" panose="020B0604030504040204" pitchFamily="50" charset="-128"/>
              </a:defRPr>
            </a:lvl1pPr>
          </a:lstStyle>
          <a:p>
            <a:r>
              <a:rPr lang="ja-JP" altLang="en-US" dirty="0"/>
              <a:t>○マスター タイトルの書式設定</a:t>
            </a:r>
            <a:endParaRPr lang="en-US" dirty="0"/>
          </a:p>
        </p:txBody>
      </p:sp>
      <p:sp>
        <p:nvSpPr>
          <p:cNvPr id="10" name="正方形/長方形 9"/>
          <p:cNvSpPr/>
          <p:nvPr userDrawn="1"/>
        </p:nvSpPr>
        <p:spPr>
          <a:xfrm>
            <a:off x="1055817" y="6447558"/>
            <a:ext cx="11160000" cy="216000"/>
          </a:xfrm>
          <a:prstGeom prst="rect">
            <a:avLst/>
          </a:prstGeom>
          <a:solidFill>
            <a:srgbClr val="842B3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758899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46286" y="365125"/>
            <a:ext cx="7507514"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81152A-4DF4-4A9E-B582-25A899997CF7}" type="datetime1">
              <a:rPr kumimoji="1" lang="ja-JP" altLang="en-US" smtClean="0"/>
              <a:t>2023/4/9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8624D-160C-4CB2-BF10-2AFFC070AA01}" type="slidenum">
              <a:rPr kumimoji="1" lang="ja-JP" altLang="en-US" smtClean="0"/>
              <a:t>‹#›</a:t>
            </a:fld>
            <a:endParaRPr kumimoji="1" lang="ja-JP" altLang="en-US"/>
          </a:p>
        </p:txBody>
      </p:sp>
    </p:spTree>
    <p:extLst>
      <p:ext uri="{BB962C8B-B14F-4D97-AF65-F5344CB8AC3E}">
        <p14:creationId xmlns:p14="http://schemas.microsoft.com/office/powerpoint/2010/main" val="1038992819"/>
      </p:ext>
    </p:extLst>
  </p:cSld>
  <p:clrMap bg1="lt1" tx1="dk1" bg2="lt2" tx2="dk2" accent1="accent1" accent2="accent2" accent3="accent3" accent4="accent4" accent5="accent5" accent6="accent6" hlink="hlink" folHlink="folHlink"/>
  <p:sldLayoutIdLst>
    <p:sldLayoutId id="2147484025" r:id="rId1"/>
    <p:sldLayoutId id="2147484026"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a:t>
            </a:fld>
            <a:endParaRPr lang="ja-JP" altLang="en-US"/>
          </a:p>
        </p:txBody>
      </p:sp>
      <p:sp>
        <p:nvSpPr>
          <p:cNvPr id="2" name="タイトル 1">
            <a:extLst>
              <a:ext uri="{FF2B5EF4-FFF2-40B4-BE49-F238E27FC236}">
                <a16:creationId xmlns:a16="http://schemas.microsoft.com/office/drawing/2014/main" id="{0808176B-21B0-407B-B83F-87381FB180AE}"/>
              </a:ext>
            </a:extLst>
          </p:cNvPr>
          <p:cNvSpPr>
            <a:spLocks noGrp="1"/>
          </p:cNvSpPr>
          <p:nvPr>
            <p:ph type="title"/>
          </p:nvPr>
        </p:nvSpPr>
        <p:spPr>
          <a:xfrm>
            <a:off x="1" y="1258176"/>
            <a:ext cx="12191999" cy="966411"/>
          </a:xfrm>
        </p:spPr>
        <p:txBody>
          <a:bodyPr>
            <a:normAutofit fontScale="90000"/>
          </a:bodyPr>
          <a:lstStyle/>
          <a:p>
            <a:pPr algn="ctr"/>
            <a:r>
              <a:rPr lang="ja-JP" altLang="en-US" b="1">
                <a:solidFill>
                  <a:srgbClr val="234059"/>
                </a:solidFill>
              </a:rPr>
              <a:t>コンサルティング会社完全サバイバルマニュアル</a:t>
            </a:r>
            <a:br>
              <a:rPr lang="en-US" altLang="ja-JP" b="1" dirty="0">
                <a:solidFill>
                  <a:srgbClr val="234059"/>
                </a:solidFill>
              </a:rPr>
            </a:br>
            <a:r>
              <a:rPr lang="ja-JP" altLang="en-US" b="1">
                <a:solidFill>
                  <a:srgbClr val="234059"/>
                </a:solidFill>
              </a:rPr>
              <a:t>著者　メン獄</a:t>
            </a:r>
            <a:endParaRPr lang="ja-JP" altLang="en-US" b="1" dirty="0">
              <a:solidFill>
                <a:srgbClr val="234059"/>
              </a:solidFill>
            </a:endParaRPr>
          </a:p>
        </p:txBody>
      </p:sp>
      <p:sp>
        <p:nvSpPr>
          <p:cNvPr id="6" name="タイトル 1">
            <a:extLst>
              <a:ext uri="{FF2B5EF4-FFF2-40B4-BE49-F238E27FC236}">
                <a16:creationId xmlns:a16="http://schemas.microsoft.com/office/drawing/2014/main" id="{0808176B-21B0-407B-B83F-87381FB180AE}"/>
              </a:ext>
            </a:extLst>
          </p:cNvPr>
          <p:cNvSpPr txBox="1">
            <a:spLocks/>
          </p:cNvSpPr>
          <p:nvPr/>
        </p:nvSpPr>
        <p:spPr>
          <a:xfrm>
            <a:off x="0" y="5343121"/>
            <a:ext cx="12191999" cy="9664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000" kern="1200">
                <a:solidFill>
                  <a:schemeClr val="bg1"/>
                </a:solidFill>
                <a:latin typeface="メイリオ" panose="020B0604030504040204" pitchFamily="50" charset="-128"/>
                <a:ea typeface="メイリオ" panose="020B0604030504040204" pitchFamily="50" charset="-128"/>
                <a:cs typeface="+mj-cs"/>
              </a:defRPr>
            </a:lvl1pPr>
          </a:lstStyle>
          <a:p>
            <a:pPr algn="ctr"/>
            <a:r>
              <a:rPr lang="ja-JP" altLang="en-US" sz="2800" b="1" dirty="0">
                <a:solidFill>
                  <a:srgbClr val="234059"/>
                </a:solidFill>
              </a:rPr>
              <a:t>寺前総合法律事務所</a:t>
            </a:r>
            <a:br>
              <a:rPr lang="ja-JP" altLang="en-US" sz="2800" b="1" dirty="0">
                <a:solidFill>
                  <a:srgbClr val="234059"/>
                </a:solidFill>
              </a:rPr>
            </a:br>
            <a:r>
              <a:rPr lang="ja-JP" altLang="en-US" sz="2800" b="1" dirty="0">
                <a:solidFill>
                  <a:srgbClr val="234059"/>
                </a:solidFill>
              </a:rPr>
              <a:t>弁護士・中小企業診断士　岡　崎　教　行</a:t>
            </a:r>
          </a:p>
        </p:txBody>
      </p:sp>
      <p:grpSp>
        <p:nvGrpSpPr>
          <p:cNvPr id="5" name="グループ化 4"/>
          <p:cNvGrpSpPr/>
          <p:nvPr/>
        </p:nvGrpSpPr>
        <p:grpSpPr>
          <a:xfrm>
            <a:off x="4080588" y="2430800"/>
            <a:ext cx="4030822" cy="3390660"/>
            <a:chOff x="3324571" y="1090905"/>
            <a:chExt cx="5542857" cy="4676190"/>
          </a:xfrm>
        </p:grpSpPr>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4571" y="1090905"/>
              <a:ext cx="5542857" cy="4676190"/>
            </a:xfrm>
            <a:prstGeom prst="rect">
              <a:avLst/>
            </a:prstGeom>
          </p:spPr>
        </p:pic>
        <p:sp>
          <p:nvSpPr>
            <p:cNvPr id="7" name="テキスト ボックス 6">
              <a:extLst>
                <a:ext uri="{FF2B5EF4-FFF2-40B4-BE49-F238E27FC236}">
                  <a16:creationId xmlns:a16="http://schemas.microsoft.com/office/drawing/2014/main" id="{010CE275-68D1-4159-BA44-FB9EDEB7DAC4}"/>
                </a:ext>
              </a:extLst>
            </p:cNvPr>
            <p:cNvSpPr txBox="1"/>
            <p:nvPr/>
          </p:nvSpPr>
          <p:spPr>
            <a:xfrm>
              <a:off x="5859283" y="2207771"/>
              <a:ext cx="1828800" cy="891380"/>
            </a:xfrm>
            <a:prstGeom prst="rect">
              <a:avLst/>
            </a:prstGeom>
            <a:noFill/>
          </p:spPr>
          <p:txBody>
            <a:bodyPr wrap="square" rtlCol="0">
              <a:spAutoFit/>
            </a:bodyPr>
            <a:lstStyle/>
            <a:p>
              <a:r>
                <a:rPr kumimoji="1" lang="ja-JP" altLang="en-US" b="1"/>
                <a:t>コンサルの厳しさ</a:t>
              </a:r>
              <a:endParaRPr kumimoji="1" lang="ja-JP" altLang="en-US" b="1" dirty="0"/>
            </a:p>
          </p:txBody>
        </p:sp>
      </p:grpSp>
      <p:sp>
        <p:nvSpPr>
          <p:cNvPr id="8" name="タイトル 1">
            <a:extLst>
              <a:ext uri="{FF2B5EF4-FFF2-40B4-BE49-F238E27FC236}">
                <a16:creationId xmlns:a16="http://schemas.microsoft.com/office/drawing/2014/main" id="{96CD79A2-0AEA-12D9-112D-7967254550AA}"/>
              </a:ext>
            </a:extLst>
          </p:cNvPr>
          <p:cNvSpPr txBox="1">
            <a:spLocks/>
          </p:cNvSpPr>
          <p:nvPr/>
        </p:nvSpPr>
        <p:spPr>
          <a:xfrm>
            <a:off x="-111523" y="332395"/>
            <a:ext cx="11820041" cy="9664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000" kern="1200">
                <a:solidFill>
                  <a:schemeClr val="bg1"/>
                </a:solidFill>
                <a:latin typeface="メイリオ" panose="020B0604030504040204" pitchFamily="50" charset="-128"/>
                <a:ea typeface="メイリオ" panose="020B0604030504040204" pitchFamily="50" charset="-128"/>
                <a:cs typeface="+mj-cs"/>
              </a:defRPr>
            </a:lvl1pPr>
          </a:lstStyle>
          <a:p>
            <a:r>
              <a:rPr lang="ja-JP" altLang="en-US">
                <a:latin typeface="system-ui"/>
              </a:rPr>
              <a:t>書籍からの学び</a:t>
            </a:r>
            <a:endParaRPr lang="ja-JP" altLang="en-US" dirty="0"/>
          </a:p>
        </p:txBody>
      </p:sp>
      <p:pic>
        <p:nvPicPr>
          <p:cNvPr id="10" name="図 9" descr="QR コード&#10;&#10;中程度の精度で自動的に生成された説明">
            <a:extLst>
              <a:ext uri="{FF2B5EF4-FFF2-40B4-BE49-F238E27FC236}">
                <a16:creationId xmlns:a16="http://schemas.microsoft.com/office/drawing/2014/main" id="{D021AEC3-EAE8-B99D-7D9F-CF690E4C3E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1359" y="1910156"/>
            <a:ext cx="2747242" cy="3658226"/>
          </a:xfrm>
          <a:prstGeom prst="rect">
            <a:avLst/>
          </a:prstGeom>
        </p:spPr>
      </p:pic>
      <p:sp>
        <p:nvSpPr>
          <p:cNvPr id="11" name="テキスト ボックス 10">
            <a:extLst>
              <a:ext uri="{FF2B5EF4-FFF2-40B4-BE49-F238E27FC236}">
                <a16:creationId xmlns:a16="http://schemas.microsoft.com/office/drawing/2014/main" id="{C4A2E555-EE52-7DCA-F480-467ADC0BB839}"/>
              </a:ext>
            </a:extLst>
          </p:cNvPr>
          <p:cNvSpPr txBox="1"/>
          <p:nvPr/>
        </p:nvSpPr>
        <p:spPr>
          <a:xfrm>
            <a:off x="8563397" y="2354857"/>
            <a:ext cx="2793174" cy="400110"/>
          </a:xfrm>
          <a:prstGeom prst="rect">
            <a:avLst/>
          </a:prstGeom>
          <a:noFill/>
        </p:spPr>
        <p:txBody>
          <a:bodyPr wrap="square" rtlCol="0">
            <a:spAutoFit/>
          </a:bodyPr>
          <a:lstStyle/>
          <a:p>
            <a:r>
              <a:rPr kumimoji="1" lang="ja-JP" altLang="en-US" sz="2000" b="1">
                <a:latin typeface="Meiryo" panose="020B0604030504040204" pitchFamily="34" charset="-128"/>
                <a:ea typeface="Meiryo" panose="020B0604030504040204" pitchFamily="34" charset="-128"/>
              </a:rPr>
              <a:t>令和５年４月９日読了</a:t>
            </a:r>
          </a:p>
        </p:txBody>
      </p:sp>
    </p:spTree>
    <p:extLst>
      <p:ext uri="{BB962C8B-B14F-4D97-AF65-F5344CB8AC3E}">
        <p14:creationId xmlns:p14="http://schemas.microsoft.com/office/powerpoint/2010/main" val="1044693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10</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a:bodyPr>
          <a:lstStyle/>
          <a:p>
            <a:r>
              <a:rPr lang="ja-JP" altLang="en-US"/>
              <a:t>第１部　アナリスト編</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3108543"/>
          </a:xfrm>
          <a:prstGeom prst="rect">
            <a:avLst/>
          </a:prstGeom>
          <a:noFill/>
          <a:ln>
            <a:noFill/>
          </a:ln>
        </p:spPr>
        <p:txBody>
          <a:bodyPr wrap="square" rtlCol="0">
            <a:spAutoFit/>
          </a:bodyPr>
          <a:lstStyle/>
          <a:p>
            <a:pPr algn="just"/>
            <a:r>
              <a:rPr lang="ja-JP" altLang="en-US" sz="2800" kern="100">
                <a:latin typeface="Meiryo" panose="020B0604030504040204" pitchFamily="34" charset="-128"/>
                <a:ea typeface="Meiryo" panose="020B0604030504040204" pitchFamily="34" charset="-128"/>
                <a:cs typeface="Times New Roman (本文のフォント - コンプレ"/>
              </a:rPr>
              <a:t>第５章　お前がいないくらいで潰れるようなチームじゃないーサステナブルな仕事のスタイルとは？</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成長のためには、息の長い持続可能な働き方こそが大切</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effectLst/>
                <a:latin typeface="Meiryo" panose="020B0604030504040204" pitchFamily="34" charset="-128"/>
                <a:ea typeface="Meiryo" panose="020B0604030504040204" pitchFamily="34" charset="-128"/>
                <a:cs typeface="Times New Roman (本文のフォント - コンプレ"/>
              </a:rPr>
              <a:t>だからこそ、休む必要がある</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4255634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11</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a:bodyPr>
          <a:lstStyle/>
          <a:p>
            <a:r>
              <a:rPr lang="ja-JP" altLang="en-US"/>
              <a:t>第２部　ジュニアコンサルタント編</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3108543"/>
          </a:xfrm>
          <a:prstGeom prst="rect">
            <a:avLst/>
          </a:prstGeom>
          <a:noFill/>
          <a:ln>
            <a:noFill/>
          </a:ln>
        </p:spPr>
        <p:txBody>
          <a:bodyPr wrap="square" rtlCol="0">
            <a:spAutoFit/>
          </a:bodyPr>
          <a:lstStyle/>
          <a:p>
            <a:pPr algn="just"/>
            <a:r>
              <a:rPr lang="ja-JP" altLang="en-US" sz="2800" kern="100">
                <a:latin typeface="Meiryo" panose="020B0604030504040204" pitchFamily="34" charset="-128"/>
                <a:ea typeface="Meiryo" panose="020B0604030504040204" pitchFamily="34" charset="-128"/>
                <a:cs typeface="Times New Roman (本文のフォント - コンプレ"/>
              </a:rPr>
              <a:t>第６章　顧客の歴史に敬意を払えークライアントを多角的に理解する</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クライアントの会社や業界がどのような歴史的経緯で発展し、今の事業を行うに至ったのかをクライアント以上に理解し、その歴史と価値に敬意を払おう。</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3487848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12</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a:bodyPr>
          <a:lstStyle/>
          <a:p>
            <a:r>
              <a:rPr lang="ja-JP" altLang="en-US"/>
              <a:t>第２部　ジュニアコンサルタント編</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3108543"/>
          </a:xfrm>
          <a:prstGeom prst="rect">
            <a:avLst/>
          </a:prstGeom>
          <a:noFill/>
          <a:ln>
            <a:noFill/>
          </a:ln>
        </p:spPr>
        <p:txBody>
          <a:bodyPr wrap="square" rtlCol="0">
            <a:spAutoFit/>
          </a:bodyPr>
          <a:lstStyle/>
          <a:p>
            <a:pPr algn="just"/>
            <a:r>
              <a:rPr lang="ja-JP" altLang="en-US" sz="2800" kern="100">
                <a:latin typeface="Meiryo" panose="020B0604030504040204" pitchFamily="34" charset="-128"/>
                <a:ea typeface="Meiryo" panose="020B0604030504040204" pitchFamily="34" charset="-128"/>
                <a:cs typeface="Times New Roman (本文のフォント - コンプレ"/>
              </a:rPr>
              <a:t>第７章　前提を疑えー言われた通りにやりましたに潜む罠</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仕事がブルシット・ジョブ（クソどうでもいい仕事）になっていないか、検証する必要がある。</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無駄な仕事の発生を避けるために、小さな不安は種のうちに詰んでおくべく具体的な行動をとる必要がある。</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1689847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13</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a:bodyPr>
          <a:lstStyle/>
          <a:p>
            <a:r>
              <a:rPr lang="ja-JP" altLang="en-US"/>
              <a:t>第２部　ジュニアコンサルタント編</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3970318"/>
          </a:xfrm>
          <a:prstGeom prst="rect">
            <a:avLst/>
          </a:prstGeom>
          <a:noFill/>
          <a:ln>
            <a:noFill/>
          </a:ln>
        </p:spPr>
        <p:txBody>
          <a:bodyPr wrap="square" rtlCol="0">
            <a:spAutoFit/>
          </a:bodyPr>
          <a:lstStyle/>
          <a:p>
            <a:pPr algn="just"/>
            <a:r>
              <a:rPr lang="ja-JP" altLang="en-US" sz="2800" kern="100">
                <a:latin typeface="Meiryo" panose="020B0604030504040204" pitchFamily="34" charset="-128"/>
                <a:ea typeface="Meiryo" panose="020B0604030504040204" pitchFamily="34" charset="-128"/>
                <a:cs typeface="Times New Roman (本文のフォント - コンプレ"/>
              </a:rPr>
              <a:t>第８章　あなたが社長ならどうします？ー変化を起こすから価値がある</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１つ１つのサービスを通してコンサルタントがクライアントに売っているものは、事業全体に対する変化である。</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effectLst/>
                <a:latin typeface="Meiryo" panose="020B0604030504040204" pitchFamily="34" charset="-128"/>
                <a:ea typeface="Meiryo" panose="020B0604030504040204" pitchFamily="34" charset="-128"/>
                <a:cs typeface="Times New Roman (本文のフォント - コンプレ"/>
              </a:rPr>
              <a:t>コンサルタントは、変化の一主体として、クライアントを、チームを、そして自分を変え続けることが求められる。</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effectLst/>
                <a:latin typeface="Meiryo" panose="020B0604030504040204" pitchFamily="34" charset="-128"/>
                <a:ea typeface="Meiryo" panose="020B0604030504040204" pitchFamily="34" charset="-128"/>
                <a:cs typeface="Times New Roman (本文のフォント - コンプレ"/>
              </a:rPr>
              <a:t>クライアント自身が、対話の中で、気づきを得て、言語化し、変革の方向性を起案し、具体化する展開が一番望ましい。</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3376958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14</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a:bodyPr>
          <a:lstStyle/>
          <a:p>
            <a:r>
              <a:rPr lang="ja-JP" altLang="en-US"/>
              <a:t>第２部　ジュニアコンサルタント編</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5262979"/>
          </a:xfrm>
          <a:prstGeom prst="rect">
            <a:avLst/>
          </a:prstGeom>
          <a:noFill/>
          <a:ln>
            <a:noFill/>
          </a:ln>
        </p:spPr>
        <p:txBody>
          <a:bodyPr wrap="square" rtlCol="0">
            <a:spAutoFit/>
          </a:bodyPr>
          <a:lstStyle/>
          <a:p>
            <a:pPr algn="just"/>
            <a:r>
              <a:rPr lang="ja-JP" altLang="en-US" sz="2800" kern="100">
                <a:latin typeface="Meiryo" panose="020B0604030504040204" pitchFamily="34" charset="-128"/>
                <a:ea typeface="Meiryo" panose="020B0604030504040204" pitchFamily="34" charset="-128"/>
                <a:cs typeface="Times New Roman (本文のフォント - コンプレ"/>
              </a:rPr>
              <a:t>第９章　作業を切り出せーチームにどう動いてもらうか？</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生命線となるコアタスクについては絶対に部下に投げずに自分で行う。</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effectLst/>
                <a:latin typeface="Meiryo" panose="020B0604030504040204" pitchFamily="34" charset="-128"/>
                <a:ea typeface="Meiryo" panose="020B0604030504040204" pitchFamily="34" charset="-128"/>
                <a:cs typeface="Times New Roman (本文のフォント - コンプレ"/>
              </a:rPr>
              <a:t>部下への依頼時チェックリスト</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■作業の背景・目的を伝えたか</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effectLst/>
                <a:latin typeface="Meiryo" panose="020B0604030504040204" pitchFamily="34" charset="-128"/>
                <a:ea typeface="Meiryo" panose="020B0604030504040204" pitchFamily="34" charset="-128"/>
                <a:cs typeface="Times New Roman (本文のフォント - コンプレ"/>
              </a:rPr>
              <a:t>■どの会議でどのように使う資料なのかを伝えたか</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■インプットとなる情報を明確にしているか</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effectLst/>
                <a:latin typeface="Meiryo" panose="020B0604030504040204" pitchFamily="34" charset="-128"/>
                <a:ea typeface="Meiryo" panose="020B0604030504040204" pitchFamily="34" charset="-128"/>
                <a:cs typeface="Times New Roman (本文のフォント - コンプレ"/>
              </a:rPr>
              <a:t>■アウトプットのイメージを伝えているか</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■セルフレビューの観点を伝えているか（最低限自分でチェックして欲しい部分）</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effectLst/>
                <a:latin typeface="Meiryo" panose="020B0604030504040204" pitchFamily="34" charset="-128"/>
                <a:ea typeface="Meiryo" panose="020B0604030504040204" pitchFamily="34" charset="-128"/>
                <a:cs typeface="Times New Roman (本文のフォント - コンプレ"/>
              </a:rPr>
              <a:t>■期限を伝えているか</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■確認が必要な関係者を伝えているか</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843150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15</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a:bodyPr>
          <a:lstStyle/>
          <a:p>
            <a:r>
              <a:rPr lang="ja-JP" altLang="en-US"/>
              <a:t>第２部　ジュニアコンサルタント編</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4832092"/>
          </a:xfrm>
          <a:prstGeom prst="rect">
            <a:avLst/>
          </a:prstGeom>
          <a:noFill/>
          <a:ln>
            <a:noFill/>
          </a:ln>
        </p:spPr>
        <p:txBody>
          <a:bodyPr wrap="square" rtlCol="0">
            <a:spAutoFit/>
          </a:bodyPr>
          <a:lstStyle/>
          <a:p>
            <a:pPr algn="just"/>
            <a:r>
              <a:rPr lang="ja-JP" altLang="en-US" sz="2800" kern="100">
                <a:latin typeface="Meiryo" panose="020B0604030504040204" pitchFamily="34" charset="-128"/>
                <a:ea typeface="Meiryo" panose="020B0604030504040204" pitchFamily="34" charset="-128"/>
                <a:cs typeface="Times New Roman (本文のフォント - コンプレ"/>
              </a:rPr>
              <a:t>第９章　作業を切り出せーチームにどう動いてもらうか？</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自分でやろうと思えばできることでなければ部下に投げてはいけない。</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部下が、具体的な作業の手順とアウトプットのイメージを持てるようになるまで、資料のアウトライン・構成、各スライドのメッセージ、各スライドのボディの図のイメージまではホワイトボードで手書きしながら一緒に議論するのが良い。</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チームメンバーが、あの人の指示はきっとこういう意図なのだろうと想像できるように暗黙知を積み重ねていくのがポイント</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2774791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16</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fontScale="90000"/>
          </a:bodyPr>
          <a:lstStyle/>
          <a:p>
            <a:r>
              <a:rPr lang="ja-JP" altLang="en-US"/>
              <a:t>第３部　シニアコンサルタント・マネージャー編</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1384995"/>
          </a:xfrm>
          <a:prstGeom prst="rect">
            <a:avLst/>
          </a:prstGeom>
          <a:noFill/>
          <a:ln>
            <a:noFill/>
          </a:ln>
        </p:spPr>
        <p:txBody>
          <a:bodyPr wrap="square" rtlCol="0">
            <a:spAutoFit/>
          </a:bodyPr>
          <a:lstStyle/>
          <a:p>
            <a:pPr algn="just"/>
            <a:r>
              <a:rPr lang="ja-JP" altLang="en-US" sz="2800" kern="100">
                <a:latin typeface="Meiryo" panose="020B0604030504040204" pitchFamily="34" charset="-128"/>
                <a:ea typeface="Meiryo" panose="020B0604030504040204" pitchFamily="34" charset="-128"/>
                <a:cs typeface="Times New Roman (本文のフォント - コンプレ"/>
              </a:rPr>
              <a:t>第</a:t>
            </a:r>
            <a:r>
              <a:rPr lang="en-US" altLang="ja-JP" sz="2800" kern="100" dirty="0">
                <a:latin typeface="Meiryo" panose="020B0604030504040204" pitchFamily="34" charset="-128"/>
                <a:ea typeface="Meiryo" panose="020B0604030504040204" pitchFamily="34" charset="-128"/>
                <a:cs typeface="Times New Roman (本文のフォント - コンプレ"/>
              </a:rPr>
              <a:t>10</a:t>
            </a:r>
            <a:r>
              <a:rPr lang="ja-JP" altLang="en-US" sz="2800" kern="100">
                <a:latin typeface="Meiryo" panose="020B0604030504040204" pitchFamily="34" charset="-128"/>
                <a:ea typeface="Meiryo" panose="020B0604030504040204" pitchFamily="34" charset="-128"/>
                <a:cs typeface="Times New Roman (本文のフォント - コンプレ"/>
              </a:rPr>
              <a:t>章　真剣にやってその程度なら降格しろーマネージャーの絶対条件</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プロジェクトを勝利に導ける、これが唯一にして絶対的な条件</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2300492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17</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fontScale="90000"/>
          </a:bodyPr>
          <a:lstStyle/>
          <a:p>
            <a:r>
              <a:rPr lang="ja-JP" altLang="en-US"/>
              <a:t>第３部　シニアコンサルタント・マネージャー編</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4832092"/>
          </a:xfrm>
          <a:prstGeom prst="rect">
            <a:avLst/>
          </a:prstGeom>
          <a:noFill/>
          <a:ln>
            <a:noFill/>
          </a:ln>
        </p:spPr>
        <p:txBody>
          <a:bodyPr wrap="square" rtlCol="0">
            <a:spAutoFit/>
          </a:bodyPr>
          <a:lstStyle/>
          <a:p>
            <a:pPr algn="just"/>
            <a:r>
              <a:rPr lang="ja-JP" altLang="en-US" sz="2800" kern="100">
                <a:latin typeface="Meiryo" panose="020B0604030504040204" pitchFamily="34" charset="-128"/>
                <a:ea typeface="Meiryo" panose="020B0604030504040204" pitchFamily="34" charset="-128"/>
                <a:cs typeface="Times New Roman (本文のフォント - コンプレ"/>
              </a:rPr>
              <a:t>第</a:t>
            </a:r>
            <a:r>
              <a:rPr lang="en-US" altLang="ja-JP" sz="2800" kern="100" dirty="0">
                <a:latin typeface="Meiryo" panose="020B0604030504040204" pitchFamily="34" charset="-128"/>
                <a:ea typeface="Meiryo" panose="020B0604030504040204" pitchFamily="34" charset="-128"/>
                <a:cs typeface="Times New Roman (本文のフォント - コンプレ"/>
              </a:rPr>
              <a:t>11</a:t>
            </a:r>
            <a:r>
              <a:rPr lang="ja-JP" altLang="en-US" sz="2800" kern="100">
                <a:latin typeface="Meiryo" panose="020B0604030504040204" pitchFamily="34" charset="-128"/>
                <a:ea typeface="Meiryo" panose="020B0604030504040204" pitchFamily="34" charset="-128"/>
                <a:cs typeface="Times New Roman (本文のフォント - コンプレ"/>
              </a:rPr>
              <a:t>章　お前って結局何ができる奴なんだっけ？自分が進化し続ける重要性</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英語学習の必要性</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リーディングとリスニングのみの</a:t>
            </a:r>
            <a:r>
              <a:rPr lang="en-US" altLang="ja-JP" sz="2800" kern="100" dirty="0">
                <a:latin typeface="Meiryo" panose="020B0604030504040204" pitchFamily="34" charset="-128"/>
                <a:ea typeface="Meiryo" panose="020B0604030504040204" pitchFamily="34" charset="-128"/>
                <a:cs typeface="Times New Roman (本文のフォント - コンプレ"/>
              </a:rPr>
              <a:t>TOEIC</a:t>
            </a:r>
            <a:r>
              <a:rPr lang="ja-JP" altLang="en-US" sz="2800" kern="100">
                <a:latin typeface="Meiryo" panose="020B0604030504040204" pitchFamily="34" charset="-128"/>
                <a:ea typeface="Meiryo" panose="020B0604030504040204" pitchFamily="34" charset="-128"/>
                <a:cs typeface="Times New Roman (本文のフォント - コンプレ"/>
              </a:rPr>
              <a:t>の学習だけではビジネスコミュニケーション上必要となるスピーキングとライティング能力の向上が期待できなかったため、海外大学留学の登竜門である</a:t>
            </a:r>
            <a:r>
              <a:rPr lang="en-US" altLang="ja-JP" sz="2800" kern="100" dirty="0">
                <a:latin typeface="Meiryo" panose="020B0604030504040204" pitchFamily="34" charset="-128"/>
                <a:ea typeface="Meiryo" panose="020B0604030504040204" pitchFamily="34" charset="-128"/>
                <a:cs typeface="Times New Roman (本文のフォント - コンプレ"/>
              </a:rPr>
              <a:t>TOEFL</a:t>
            </a:r>
            <a:r>
              <a:rPr lang="ja-JP" altLang="en-US" sz="2800" kern="100">
                <a:latin typeface="Meiryo" panose="020B0604030504040204" pitchFamily="34" charset="-128"/>
                <a:ea typeface="Meiryo" panose="020B0604030504040204" pitchFamily="34" charset="-128"/>
                <a:cs typeface="Times New Roman (本文のフォント - コンプレ"/>
              </a:rPr>
              <a:t>の試験対策に取り組む</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人は何歳からでも学習できるし、学びをとして生き方を変えることができる。</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1986096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18</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fontScale="90000"/>
          </a:bodyPr>
          <a:lstStyle/>
          <a:p>
            <a:r>
              <a:rPr lang="ja-JP" altLang="en-US"/>
              <a:t>第３部　シニアコンサルタント・マネージャー編</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4832092"/>
          </a:xfrm>
          <a:prstGeom prst="rect">
            <a:avLst/>
          </a:prstGeom>
          <a:noFill/>
          <a:ln>
            <a:noFill/>
          </a:ln>
        </p:spPr>
        <p:txBody>
          <a:bodyPr wrap="square" rtlCol="0">
            <a:spAutoFit/>
          </a:bodyPr>
          <a:lstStyle/>
          <a:p>
            <a:pPr algn="just"/>
            <a:r>
              <a:rPr lang="ja-JP" altLang="en-US" sz="2800" kern="100">
                <a:latin typeface="Meiryo" panose="020B0604030504040204" pitchFamily="34" charset="-128"/>
                <a:ea typeface="Meiryo" panose="020B0604030504040204" pitchFamily="34" charset="-128"/>
                <a:cs typeface="Times New Roman (本文のフォント - コンプレ"/>
              </a:rPr>
              <a:t>第</a:t>
            </a:r>
            <a:r>
              <a:rPr lang="en-US" altLang="ja-JP" sz="2800" kern="100" dirty="0">
                <a:latin typeface="Meiryo" panose="020B0604030504040204" pitchFamily="34" charset="-128"/>
                <a:ea typeface="Meiryo" panose="020B0604030504040204" pitchFamily="34" charset="-128"/>
                <a:cs typeface="Times New Roman (本文のフォント - コンプレ"/>
              </a:rPr>
              <a:t>11</a:t>
            </a:r>
            <a:r>
              <a:rPr lang="ja-JP" altLang="en-US" sz="2800" kern="100">
                <a:latin typeface="Meiryo" panose="020B0604030504040204" pitchFamily="34" charset="-128"/>
                <a:ea typeface="Meiryo" panose="020B0604030504040204" pitchFamily="34" charset="-128"/>
                <a:cs typeface="Times New Roman (本文のフォント - コンプレ"/>
              </a:rPr>
              <a:t>章　お前って結局何ができる奴なんだっけ？自分が進化し続ける重要性</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私はよくチームメンバーに対して、「どうすればもっと●さんの役に立てますか？先週まではこの点を意識していたのですが、それは●さんのためになっていましたか？」といった質問をし、自分がイメージしている同僚への貢献と、相手から見たギャップを埋められるよう、率直に話し合うようにしている。</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勝てる場所で勝負する。個性を発揮できる場所を自分でデザインする必要がある。</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2859964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19</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fontScale="90000"/>
          </a:bodyPr>
          <a:lstStyle/>
          <a:p>
            <a:r>
              <a:rPr lang="ja-JP" altLang="en-US"/>
              <a:t>第３部　シニアコンサルタント・マネージャー編</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4401205"/>
          </a:xfrm>
          <a:prstGeom prst="rect">
            <a:avLst/>
          </a:prstGeom>
          <a:noFill/>
          <a:ln>
            <a:noFill/>
          </a:ln>
        </p:spPr>
        <p:txBody>
          <a:bodyPr wrap="square" rtlCol="0">
            <a:spAutoFit/>
          </a:bodyPr>
          <a:lstStyle/>
          <a:p>
            <a:pPr algn="just"/>
            <a:r>
              <a:rPr lang="ja-JP" altLang="en-US" sz="2800" kern="100">
                <a:latin typeface="Meiryo" panose="020B0604030504040204" pitchFamily="34" charset="-128"/>
                <a:ea typeface="Meiryo" panose="020B0604030504040204" pitchFamily="34" charset="-128"/>
                <a:cs typeface="Times New Roman (本文のフォント - コンプレ"/>
              </a:rPr>
              <a:t>第</a:t>
            </a:r>
            <a:r>
              <a:rPr lang="en-US" altLang="ja-JP" sz="2800" kern="100" dirty="0">
                <a:latin typeface="Meiryo" panose="020B0604030504040204" pitchFamily="34" charset="-128"/>
                <a:ea typeface="Meiryo" panose="020B0604030504040204" pitchFamily="34" charset="-128"/>
                <a:cs typeface="Times New Roman (本文のフォント - コンプレ"/>
              </a:rPr>
              <a:t>12</a:t>
            </a:r>
            <a:r>
              <a:rPr lang="ja-JP" altLang="en-US" sz="2800" kern="100">
                <a:latin typeface="Meiryo" panose="020B0604030504040204" pitchFamily="34" charset="-128"/>
                <a:ea typeface="Meiryo" panose="020B0604030504040204" pitchFamily="34" charset="-128"/>
                <a:cs typeface="Times New Roman (本文のフォント - コンプレ"/>
              </a:rPr>
              <a:t>章　最高のチームでしたー周囲を動かすビジョンを持つ</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マネージャー時代に自分が成長したと実感できたのは、自分一人で勝つのではなく、チーム全体でプロジェクトを成功させるゲームメイキングができるようになってきた時から。それまでの自分は、部下とのコミュニケーションを早々に諦めて、一人では抱えきれない量の仕事を担い、自滅することが多かった。</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effectLst/>
                <a:latin typeface="Meiryo" panose="020B0604030504040204" pitchFamily="34" charset="-128"/>
                <a:ea typeface="Meiryo" panose="020B0604030504040204" pitchFamily="34" charset="-128"/>
                <a:cs typeface="Times New Roman (本文のフォント - コンプレ"/>
              </a:rPr>
              <a:t>勝てるチームを作り、勝てるマネージャーになるためには、士気を常に高く保ったチームにすることが必須条件になる。</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リーダーはチームに対して大義を語れなければならない。</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3027965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2</a:t>
            </a:fld>
            <a:endParaRPr lang="ja-JP" altLang="en-US"/>
          </a:p>
        </p:txBody>
      </p:sp>
      <p:sp>
        <p:nvSpPr>
          <p:cNvPr id="2" name="タイトル 1">
            <a:extLst>
              <a:ext uri="{FF2B5EF4-FFF2-40B4-BE49-F238E27FC236}">
                <a16:creationId xmlns:a16="http://schemas.microsoft.com/office/drawing/2014/main" id="{0808176B-21B0-407B-B83F-87381FB180AE}"/>
              </a:ext>
            </a:extLst>
          </p:cNvPr>
          <p:cNvSpPr>
            <a:spLocks noGrp="1"/>
          </p:cNvSpPr>
          <p:nvPr>
            <p:ph type="title"/>
          </p:nvPr>
        </p:nvSpPr>
        <p:spPr>
          <a:xfrm>
            <a:off x="0" y="1594071"/>
            <a:ext cx="12191999" cy="966411"/>
          </a:xfrm>
        </p:spPr>
        <p:txBody>
          <a:bodyPr>
            <a:normAutofit fontScale="90000"/>
          </a:bodyPr>
          <a:lstStyle/>
          <a:p>
            <a:pPr algn="ctr"/>
            <a:r>
              <a:rPr lang="ja-JP" altLang="en-US" b="1" dirty="0">
                <a:solidFill>
                  <a:srgbClr val="234059"/>
                </a:solidFill>
              </a:rPr>
              <a:t>寺前総合法律事務所</a:t>
            </a:r>
            <a:br>
              <a:rPr lang="ja-JP" altLang="en-US" b="1" dirty="0">
                <a:solidFill>
                  <a:srgbClr val="234059"/>
                </a:solidFill>
              </a:rPr>
            </a:br>
            <a:r>
              <a:rPr lang="ja-JP" altLang="en-US" b="1" dirty="0">
                <a:solidFill>
                  <a:srgbClr val="234059"/>
                </a:solidFill>
              </a:rPr>
              <a:t>弁護士・中小企業診断士　岡　崎　教　行</a:t>
            </a:r>
          </a:p>
        </p:txBody>
      </p:sp>
      <p:sp>
        <p:nvSpPr>
          <p:cNvPr id="5" name="タイトル 1">
            <a:extLst>
              <a:ext uri="{FF2B5EF4-FFF2-40B4-BE49-F238E27FC236}">
                <a16:creationId xmlns:a16="http://schemas.microsoft.com/office/drawing/2014/main" id="{0808176B-21B0-407B-B83F-87381FB180AE}"/>
              </a:ext>
            </a:extLst>
          </p:cNvPr>
          <p:cNvSpPr txBox="1">
            <a:spLocks/>
          </p:cNvSpPr>
          <p:nvPr/>
        </p:nvSpPr>
        <p:spPr>
          <a:xfrm>
            <a:off x="371958" y="399991"/>
            <a:ext cx="11820041" cy="9664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000" kern="1200">
                <a:solidFill>
                  <a:schemeClr val="bg1"/>
                </a:solidFill>
                <a:latin typeface="メイリオ" panose="020B0604030504040204" pitchFamily="50" charset="-128"/>
                <a:ea typeface="メイリオ" panose="020B0604030504040204" pitchFamily="50" charset="-128"/>
                <a:cs typeface="+mj-cs"/>
              </a:defRPr>
            </a:lvl1pPr>
          </a:lstStyle>
          <a:p>
            <a:r>
              <a:rPr lang="ja-JP" altLang="en-US" dirty="0"/>
              <a:t>自己紹介</a:t>
            </a:r>
          </a:p>
        </p:txBody>
      </p:sp>
      <p:sp>
        <p:nvSpPr>
          <p:cNvPr id="6" name="字幕 16">
            <a:extLst>
              <a:ext uri="{FF2B5EF4-FFF2-40B4-BE49-F238E27FC236}">
                <a16:creationId xmlns:a16="http://schemas.microsoft.com/office/drawing/2014/main" id="{B49443E7-127D-40E9-A598-D9D71BABEDBA}"/>
              </a:ext>
            </a:extLst>
          </p:cNvPr>
          <p:cNvSpPr txBox="1">
            <a:spLocks/>
          </p:cNvSpPr>
          <p:nvPr/>
        </p:nvSpPr>
        <p:spPr>
          <a:xfrm>
            <a:off x="93785" y="2577056"/>
            <a:ext cx="5200110" cy="3142399"/>
          </a:xfrm>
          <a:prstGeom prst="rect">
            <a:avLst/>
          </a:prstGeom>
          <a:noFill/>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spcBef>
                <a:spcPts val="300"/>
              </a:spcBef>
            </a:pPr>
            <a:r>
              <a:rPr lang="en-US" altLang="ja-JP" sz="1600" b="1" dirty="0">
                <a:solidFill>
                  <a:srgbClr val="234059"/>
                </a:solidFill>
                <a:latin typeface="メイリオ" panose="020B0604030504040204" pitchFamily="50" charset="-128"/>
                <a:ea typeface="メイリオ" panose="020B0604030504040204" pitchFamily="50" charset="-128"/>
              </a:rPr>
              <a:t>【</a:t>
            </a:r>
            <a:r>
              <a:rPr lang="ja-JP" altLang="en-US" sz="1600" b="1" dirty="0">
                <a:solidFill>
                  <a:srgbClr val="234059"/>
                </a:solidFill>
                <a:latin typeface="メイリオ" panose="020B0604030504040204" pitchFamily="50" charset="-128"/>
                <a:ea typeface="メイリオ" panose="020B0604030504040204" pitchFamily="50" charset="-128"/>
              </a:rPr>
              <a:t>学歴・職歴</a:t>
            </a:r>
            <a:r>
              <a:rPr lang="en-US" altLang="ja-JP" sz="1600" b="1" dirty="0">
                <a:solidFill>
                  <a:srgbClr val="234059"/>
                </a:solidFill>
                <a:latin typeface="メイリオ" panose="020B0604030504040204" pitchFamily="50" charset="-128"/>
                <a:ea typeface="メイリオ" panose="020B0604030504040204" pitchFamily="50" charset="-128"/>
              </a:rPr>
              <a:t>】</a:t>
            </a:r>
          </a:p>
          <a:p>
            <a:pPr marL="108000" algn="l">
              <a:spcBef>
                <a:spcPts val="300"/>
              </a:spcBef>
            </a:pPr>
            <a:r>
              <a:rPr lang="ja-JP" altLang="en-US" sz="1600" b="1" dirty="0">
                <a:solidFill>
                  <a:srgbClr val="234059"/>
                </a:solidFill>
                <a:latin typeface="メイリオ" panose="020B0604030504040204" pitchFamily="50" charset="-128"/>
                <a:ea typeface="メイリオ" panose="020B0604030504040204" pitchFamily="50" charset="-128"/>
              </a:rPr>
              <a:t>平成１２年　３月　法政大学法学部卒業</a:t>
            </a:r>
            <a:endParaRPr lang="en-US" altLang="ja-JP" sz="1600" b="1" dirty="0">
              <a:solidFill>
                <a:srgbClr val="234059"/>
              </a:solidFill>
              <a:latin typeface="メイリオ" panose="020B0604030504040204" pitchFamily="50" charset="-128"/>
              <a:ea typeface="メイリオ" panose="020B0604030504040204" pitchFamily="50" charset="-128"/>
            </a:endParaRPr>
          </a:p>
          <a:p>
            <a:pPr marL="108000" algn="l">
              <a:spcBef>
                <a:spcPts val="300"/>
              </a:spcBef>
            </a:pPr>
            <a:r>
              <a:rPr lang="ja-JP" altLang="en-US" sz="1600" b="1" dirty="0">
                <a:solidFill>
                  <a:srgbClr val="234059"/>
                </a:solidFill>
                <a:latin typeface="メイリオ" panose="020B0604030504040204" pitchFamily="50" charset="-128"/>
                <a:ea typeface="メイリオ" panose="020B0604030504040204" pitchFamily="50" charset="-128"/>
              </a:rPr>
              <a:t>平成１３年１０月　司法試験第二次試験合格</a:t>
            </a:r>
            <a:endParaRPr lang="en-US" altLang="ja-JP" sz="1600" b="1" dirty="0">
              <a:solidFill>
                <a:srgbClr val="234059"/>
              </a:solidFill>
              <a:latin typeface="メイリオ" panose="020B0604030504040204" pitchFamily="50" charset="-128"/>
              <a:ea typeface="メイリオ" panose="020B0604030504040204" pitchFamily="50" charset="-128"/>
            </a:endParaRPr>
          </a:p>
          <a:p>
            <a:pPr marL="108000" algn="l">
              <a:spcBef>
                <a:spcPts val="300"/>
              </a:spcBef>
            </a:pPr>
            <a:r>
              <a:rPr lang="ja-JP" altLang="en-US" sz="1600" b="1" dirty="0">
                <a:solidFill>
                  <a:srgbClr val="234059"/>
                </a:solidFill>
                <a:latin typeface="メイリオ" panose="020B0604030504040204" pitchFamily="50" charset="-128"/>
                <a:ea typeface="メイリオ" panose="020B0604030504040204" pitchFamily="50" charset="-128"/>
              </a:rPr>
              <a:t>平成１４年　３月　法政大学大学院卒業</a:t>
            </a:r>
            <a:endParaRPr lang="en-US" altLang="ja-JP" sz="1600" b="1" dirty="0">
              <a:solidFill>
                <a:srgbClr val="234059"/>
              </a:solidFill>
              <a:latin typeface="メイリオ" panose="020B0604030504040204" pitchFamily="50" charset="-128"/>
              <a:ea typeface="メイリオ" panose="020B0604030504040204" pitchFamily="50" charset="-128"/>
            </a:endParaRPr>
          </a:p>
          <a:p>
            <a:pPr marL="108000" algn="l">
              <a:spcBef>
                <a:spcPts val="300"/>
              </a:spcBef>
            </a:pPr>
            <a:r>
              <a:rPr lang="ja-JP" altLang="en-US" sz="1600" b="1" dirty="0">
                <a:solidFill>
                  <a:srgbClr val="234059"/>
                </a:solidFill>
                <a:latin typeface="メイリオ" panose="020B0604030504040204" pitchFamily="50" charset="-128"/>
                <a:ea typeface="メイリオ" panose="020B0604030504040204" pitchFamily="50" charset="-128"/>
              </a:rPr>
              <a:t>平成１５年１０月　弁護士登録（第一東京弁護士会）</a:t>
            </a:r>
            <a:endParaRPr lang="en-US" altLang="ja-JP" sz="1600" b="1" dirty="0">
              <a:solidFill>
                <a:srgbClr val="234059"/>
              </a:solidFill>
              <a:latin typeface="メイリオ" panose="020B0604030504040204" pitchFamily="50" charset="-128"/>
              <a:ea typeface="メイリオ" panose="020B0604030504040204" pitchFamily="50" charset="-128"/>
            </a:endParaRPr>
          </a:p>
          <a:p>
            <a:pPr marL="108000" algn="l">
              <a:spcBef>
                <a:spcPts val="300"/>
              </a:spcBef>
            </a:pPr>
            <a:r>
              <a:rPr lang="ja-JP" altLang="en-US" sz="1600" b="1" dirty="0">
                <a:solidFill>
                  <a:srgbClr val="234059"/>
                </a:solidFill>
                <a:latin typeface="メイリオ" panose="020B0604030504040204" pitchFamily="50" charset="-128"/>
                <a:ea typeface="メイリオ" panose="020B0604030504040204" pitchFamily="50" charset="-128"/>
              </a:rPr>
              <a:t>平成２７年　１月　中小企業診断士試験合格</a:t>
            </a:r>
            <a:endParaRPr lang="en-US" altLang="ja-JP" sz="1600" b="1" dirty="0">
              <a:solidFill>
                <a:srgbClr val="234059"/>
              </a:solidFill>
              <a:latin typeface="メイリオ" panose="020B0604030504040204" pitchFamily="50" charset="-128"/>
              <a:ea typeface="メイリオ" panose="020B0604030504040204" pitchFamily="50" charset="-128"/>
            </a:endParaRPr>
          </a:p>
          <a:p>
            <a:pPr marL="108000" algn="l">
              <a:spcBef>
                <a:spcPts val="300"/>
              </a:spcBef>
            </a:pPr>
            <a:r>
              <a:rPr lang="ja-JP" altLang="en-US" sz="1600" b="1" dirty="0">
                <a:solidFill>
                  <a:srgbClr val="234059"/>
                </a:solidFill>
                <a:latin typeface="メイリオ" panose="020B0604030504040204" pitchFamily="50" charset="-128"/>
                <a:ea typeface="メイリオ" panose="020B0604030504040204" pitchFamily="50" charset="-128"/>
              </a:rPr>
              <a:t>平成２９年１０月　中小企業診断士登録（城西支部）</a:t>
            </a:r>
            <a:endParaRPr lang="en-US" altLang="ja-JP" sz="1600" b="1" dirty="0">
              <a:solidFill>
                <a:srgbClr val="234059"/>
              </a:solidFill>
              <a:latin typeface="メイリオ" panose="020B0604030504040204" pitchFamily="50" charset="-128"/>
              <a:ea typeface="メイリオ" panose="020B0604030504040204" pitchFamily="50" charset="-128"/>
            </a:endParaRPr>
          </a:p>
          <a:p>
            <a:pPr marL="108000" algn="l">
              <a:spcBef>
                <a:spcPts val="300"/>
              </a:spcBef>
            </a:pPr>
            <a:r>
              <a:rPr lang="ja-JP" altLang="en-US" sz="1600" b="1" dirty="0">
                <a:solidFill>
                  <a:srgbClr val="234059"/>
                </a:solidFill>
                <a:latin typeface="メイリオ" panose="020B0604030504040204" pitchFamily="50" charset="-128"/>
                <a:ea typeface="メイリオ" panose="020B0604030504040204" pitchFamily="50" charset="-128"/>
              </a:rPr>
              <a:t>平成３１年　２月　寺前総合法律事務所（</a:t>
            </a:r>
            <a:r>
              <a:rPr lang="ja-JP" altLang="en-US" sz="1600" b="1">
                <a:solidFill>
                  <a:srgbClr val="234059"/>
                </a:solidFill>
                <a:latin typeface="メイリオ" panose="020B0604030504040204" pitchFamily="50" charset="-128"/>
                <a:ea typeface="メイリオ" panose="020B0604030504040204" pitchFamily="50" charset="-128"/>
              </a:rPr>
              <a:t>パートナー）</a:t>
            </a:r>
            <a:endParaRPr lang="en-US" altLang="ja-JP" sz="1600" b="1" dirty="0">
              <a:solidFill>
                <a:srgbClr val="234059"/>
              </a:solidFill>
              <a:latin typeface="メイリオ" panose="020B0604030504040204" pitchFamily="50" charset="-128"/>
              <a:ea typeface="メイリオ" panose="020B0604030504040204" pitchFamily="50" charset="-128"/>
            </a:endParaRPr>
          </a:p>
          <a:p>
            <a:pPr algn="l">
              <a:spcBef>
                <a:spcPts val="300"/>
              </a:spcBef>
            </a:pPr>
            <a:endParaRPr lang="en-US" altLang="ja-JP" sz="1600" b="1" dirty="0">
              <a:solidFill>
                <a:srgbClr val="234059"/>
              </a:solidFill>
              <a:latin typeface="メイリオ" panose="020B0604030504040204" pitchFamily="50" charset="-128"/>
              <a:ea typeface="メイリオ" panose="020B0604030504040204" pitchFamily="50" charset="-128"/>
            </a:endParaRPr>
          </a:p>
          <a:p>
            <a:pPr algn="l">
              <a:spcBef>
                <a:spcPts val="300"/>
              </a:spcBef>
            </a:pPr>
            <a:r>
              <a:rPr lang="en-US" altLang="ja-JP" sz="1600" b="1" dirty="0">
                <a:solidFill>
                  <a:srgbClr val="234059"/>
                </a:solidFill>
                <a:latin typeface="メイリオ" panose="020B0604030504040204" pitchFamily="50" charset="-128"/>
                <a:ea typeface="メイリオ" panose="020B0604030504040204" pitchFamily="50" charset="-128"/>
              </a:rPr>
              <a:t>【</a:t>
            </a:r>
            <a:r>
              <a:rPr lang="ja-JP" altLang="en-US" sz="1600" b="1">
                <a:solidFill>
                  <a:srgbClr val="234059"/>
                </a:solidFill>
                <a:latin typeface="メイリオ" panose="020B0604030504040204" pitchFamily="50" charset="-128"/>
                <a:ea typeface="メイリオ" panose="020B0604030504040204" pitchFamily="50" charset="-128"/>
              </a:rPr>
              <a:t>専門</a:t>
            </a:r>
            <a:r>
              <a:rPr lang="en-US" altLang="ja-JP" sz="1600" b="1" dirty="0">
                <a:solidFill>
                  <a:srgbClr val="234059"/>
                </a:solidFill>
                <a:latin typeface="メイリオ" panose="020B0604030504040204" pitchFamily="50" charset="-128"/>
                <a:ea typeface="メイリオ" panose="020B0604030504040204" pitchFamily="50" charset="-128"/>
              </a:rPr>
              <a:t>】</a:t>
            </a:r>
          </a:p>
          <a:p>
            <a:pPr marL="108000" algn="l">
              <a:spcBef>
                <a:spcPts val="300"/>
              </a:spcBef>
            </a:pPr>
            <a:r>
              <a:rPr lang="ja-JP" altLang="en-US" sz="1600" b="1">
                <a:solidFill>
                  <a:srgbClr val="234059"/>
                </a:solidFill>
                <a:latin typeface="メイリオ" panose="020B0604030504040204" pitchFamily="50" charset="-128"/>
                <a:ea typeface="メイリオ" panose="020B0604030504040204" pitchFamily="50" charset="-128"/>
              </a:rPr>
              <a:t>労働法務。取り扱う事件、相談の９割程度が労働問題。</a:t>
            </a:r>
            <a:endParaRPr lang="en-US" altLang="ja-JP" sz="1600" b="1" dirty="0">
              <a:solidFill>
                <a:srgbClr val="234059"/>
              </a:solidFill>
              <a:latin typeface="メイリオ" panose="020B0604030504040204" pitchFamily="50" charset="-128"/>
              <a:ea typeface="メイリオ" panose="020B0604030504040204" pitchFamily="50" charset="-128"/>
            </a:endParaRPr>
          </a:p>
        </p:txBody>
      </p:sp>
      <p:pic>
        <p:nvPicPr>
          <p:cNvPr id="8" name="図 7">
            <a:extLst>
              <a:ext uri="{FF2B5EF4-FFF2-40B4-BE49-F238E27FC236}">
                <a16:creationId xmlns:a16="http://schemas.microsoft.com/office/drawing/2014/main" id="{0DF2D75B-A886-4EAC-A5AC-154B45C9E73C}"/>
              </a:ext>
            </a:extLst>
          </p:cNvPr>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10170647" y="5316644"/>
            <a:ext cx="942857" cy="942857"/>
          </a:xfrm>
          <a:prstGeom prst="rect">
            <a:avLst/>
          </a:prstGeom>
        </p:spPr>
      </p:pic>
      <p:sp>
        <p:nvSpPr>
          <p:cNvPr id="3" name="字幕 16">
            <a:extLst>
              <a:ext uri="{FF2B5EF4-FFF2-40B4-BE49-F238E27FC236}">
                <a16:creationId xmlns:a16="http://schemas.microsoft.com/office/drawing/2014/main" id="{186AE92A-E3AA-7F78-54A4-144CC83A9E02}"/>
              </a:ext>
            </a:extLst>
          </p:cNvPr>
          <p:cNvSpPr txBox="1">
            <a:spLocks/>
          </p:cNvSpPr>
          <p:nvPr/>
        </p:nvSpPr>
        <p:spPr>
          <a:xfrm>
            <a:off x="5293896" y="2577056"/>
            <a:ext cx="6804320" cy="3585597"/>
          </a:xfrm>
          <a:prstGeom prst="rect">
            <a:avLst/>
          </a:prstGeom>
          <a:noFill/>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spcBef>
                <a:spcPts val="300"/>
              </a:spcBef>
            </a:pPr>
            <a:r>
              <a:rPr lang="en-US" altLang="ja-JP" sz="1600" b="1" dirty="0">
                <a:solidFill>
                  <a:srgbClr val="234059"/>
                </a:solidFill>
                <a:latin typeface="メイリオ" panose="020B0604030504040204" pitchFamily="50" charset="-128"/>
                <a:ea typeface="メイリオ" panose="020B0604030504040204" pitchFamily="50" charset="-128"/>
              </a:rPr>
              <a:t>【</a:t>
            </a:r>
            <a:r>
              <a:rPr lang="ja-JP" altLang="en-US" sz="1600" b="1" dirty="0">
                <a:solidFill>
                  <a:srgbClr val="234059"/>
                </a:solidFill>
                <a:latin typeface="メイリオ" panose="020B0604030504040204" pitchFamily="50" charset="-128"/>
                <a:ea typeface="メイリオ" panose="020B0604030504040204" pitchFamily="50" charset="-128"/>
              </a:rPr>
              <a:t>著書</a:t>
            </a:r>
            <a:r>
              <a:rPr lang="en-US" altLang="ja-JP" sz="1600" b="1" dirty="0">
                <a:solidFill>
                  <a:srgbClr val="234059"/>
                </a:solidFill>
                <a:latin typeface="メイリオ" panose="020B0604030504040204" pitchFamily="50" charset="-128"/>
                <a:ea typeface="メイリオ" panose="020B0604030504040204" pitchFamily="50" charset="-128"/>
              </a:rPr>
              <a:t>】</a:t>
            </a:r>
          </a:p>
          <a:p>
            <a:pPr marL="108000" algn="l">
              <a:spcBef>
                <a:spcPts val="300"/>
              </a:spcBef>
            </a:pPr>
            <a:r>
              <a:rPr lang="ja-JP" altLang="en-US" sz="1600" b="1">
                <a:solidFill>
                  <a:srgbClr val="0070C0"/>
                </a:solidFill>
                <a:latin typeface="メイリオ" panose="020B0604030504040204" pitchFamily="50" charset="-128"/>
                <a:ea typeface="メイリオ" panose="020B0604030504040204" pitchFamily="50" charset="-128"/>
              </a:rPr>
              <a:t>三訂版　</a:t>
            </a:r>
            <a:r>
              <a:rPr lang="ja-JP" altLang="en-US" sz="1600" b="1" dirty="0">
                <a:solidFill>
                  <a:srgbClr val="0070C0"/>
                </a:solidFill>
                <a:latin typeface="メイリオ" panose="020B0604030504040204" pitchFamily="50" charset="-128"/>
                <a:ea typeface="メイリオ" panose="020B0604030504040204" pitchFamily="50" charset="-128"/>
              </a:rPr>
              <a:t>使用者側弁護士からみた「標準　中小企業のモデル就業規則策定マニュアル」（日本法令・共著）</a:t>
            </a:r>
            <a:endParaRPr lang="en-US" altLang="ja-JP" sz="1600" b="1" dirty="0">
              <a:solidFill>
                <a:srgbClr val="00B0F0"/>
              </a:solidFill>
              <a:latin typeface="メイリオ" panose="020B0604030504040204" pitchFamily="50" charset="-128"/>
              <a:ea typeface="メイリオ" panose="020B0604030504040204" pitchFamily="50" charset="-128"/>
            </a:endParaRPr>
          </a:p>
          <a:p>
            <a:pPr marL="108000" algn="l">
              <a:spcBef>
                <a:spcPts val="300"/>
              </a:spcBef>
            </a:pPr>
            <a:r>
              <a:rPr lang="ja-JP" altLang="en-US" sz="1600" b="1">
                <a:solidFill>
                  <a:srgbClr val="FF0000"/>
                </a:solidFill>
                <a:latin typeface="メイリオ" panose="020B0604030504040204" pitchFamily="50" charset="-128"/>
                <a:ea typeface="メイリオ" panose="020B0604030504040204" pitchFamily="50" charset="-128"/>
              </a:rPr>
              <a:t>社労士</a:t>
            </a:r>
            <a:r>
              <a:rPr lang="ja-JP" altLang="en-US" sz="1600" b="1" dirty="0">
                <a:solidFill>
                  <a:srgbClr val="FF0000"/>
                </a:solidFill>
                <a:latin typeface="メイリオ" panose="020B0604030504040204" pitchFamily="50" charset="-128"/>
                <a:ea typeface="メイリオ" panose="020B0604030504040204" pitchFamily="50" charset="-128"/>
              </a:rPr>
              <a:t>のためのわかりやすい補佐人制度</a:t>
            </a:r>
            <a:r>
              <a:rPr lang="ja-JP" altLang="en-US" sz="1600" b="1">
                <a:solidFill>
                  <a:srgbClr val="FF0000"/>
                </a:solidFill>
                <a:latin typeface="メイリオ" panose="020B0604030504040204" pitchFamily="50" charset="-128"/>
                <a:ea typeface="メイリオ" panose="020B0604030504040204" pitchFamily="50" charset="-128"/>
              </a:rPr>
              <a:t>の解説（</a:t>
            </a:r>
            <a:r>
              <a:rPr lang="ja-JP" altLang="en-US" sz="1600" b="1" dirty="0">
                <a:solidFill>
                  <a:srgbClr val="FF0000"/>
                </a:solidFill>
                <a:latin typeface="メイリオ" panose="020B0604030504040204" pitchFamily="50" charset="-128"/>
                <a:ea typeface="メイリオ" panose="020B0604030504040204" pitchFamily="50" charset="-128"/>
              </a:rPr>
              <a:t>労働</a:t>
            </a:r>
            <a:r>
              <a:rPr lang="ja-JP" altLang="en-US" sz="1600" b="1">
                <a:solidFill>
                  <a:srgbClr val="FF0000"/>
                </a:solidFill>
                <a:latin typeface="メイリオ" panose="020B0604030504040204" pitchFamily="50" charset="-128"/>
                <a:ea typeface="メイリオ" panose="020B0604030504040204" pitchFamily="50" charset="-128"/>
              </a:rPr>
              <a:t>新聞社）</a:t>
            </a:r>
            <a:endParaRPr lang="en-US" altLang="ja-JP" sz="1600" b="1" dirty="0">
              <a:solidFill>
                <a:srgbClr val="FF0000"/>
              </a:solidFill>
              <a:latin typeface="メイリオ" panose="020B0604030504040204" pitchFamily="50" charset="-128"/>
              <a:ea typeface="メイリオ" panose="020B0604030504040204" pitchFamily="50" charset="-128"/>
            </a:endParaRPr>
          </a:p>
          <a:p>
            <a:pPr algn="l">
              <a:spcBef>
                <a:spcPts val="300"/>
              </a:spcBef>
            </a:pPr>
            <a:r>
              <a:rPr lang="en-US" altLang="ja-JP" sz="1600" b="1" dirty="0">
                <a:solidFill>
                  <a:schemeClr val="accent1"/>
                </a:solidFill>
                <a:latin typeface="メイリオ" panose="020B0604030504040204" pitchFamily="50" charset="-128"/>
                <a:ea typeface="メイリオ" panose="020B0604030504040204" pitchFamily="50" charset="-128"/>
              </a:rPr>
              <a:t>Q&amp;A</a:t>
            </a:r>
            <a:r>
              <a:rPr lang="ja-JP" altLang="en-US" sz="1600" b="1" dirty="0">
                <a:solidFill>
                  <a:schemeClr val="accent1"/>
                </a:solidFill>
                <a:latin typeface="メイリオ" panose="020B0604030504040204" pitchFamily="50" charset="-128"/>
                <a:ea typeface="メイリオ" panose="020B0604030504040204" pitchFamily="50" charset="-128"/>
              </a:rPr>
              <a:t>とストーリーで学ぶコロナ恐慌後も生き残るための労働条件変更・人員整理の実務（日本法令・</a:t>
            </a:r>
            <a:r>
              <a:rPr lang="ja-JP" altLang="en-US" sz="1600" b="1">
                <a:solidFill>
                  <a:schemeClr val="accent1"/>
                </a:solidFill>
                <a:latin typeface="メイリオ" panose="020B0604030504040204" pitchFamily="50" charset="-128"/>
                <a:ea typeface="メイリオ" panose="020B0604030504040204" pitchFamily="50" charset="-128"/>
              </a:rPr>
              <a:t>共著）</a:t>
            </a:r>
            <a:endParaRPr lang="en-US" altLang="ja-JP" sz="1600" b="1" dirty="0">
              <a:solidFill>
                <a:schemeClr val="accent1"/>
              </a:solidFill>
              <a:latin typeface="メイリオ" panose="020B0604030504040204" pitchFamily="50" charset="-128"/>
              <a:ea typeface="メイリオ" panose="020B0604030504040204" pitchFamily="50" charset="-128"/>
            </a:endParaRPr>
          </a:p>
          <a:p>
            <a:pPr algn="l">
              <a:spcBef>
                <a:spcPts val="300"/>
              </a:spcBef>
            </a:pPr>
            <a:r>
              <a:rPr lang="ja-JP" altLang="en-US" sz="1600" b="1">
                <a:solidFill>
                  <a:srgbClr val="7030A0"/>
                </a:solidFill>
                <a:latin typeface="メイリオ" panose="020B0604030504040204" pitchFamily="50" charset="-128"/>
                <a:ea typeface="メイリオ" panose="020B0604030504040204" pitchFamily="50" charset="-128"/>
              </a:rPr>
              <a:t>就業規則からみるメンタル不調の予防と対応－規定整備のポイント－（新日本法規・共著）</a:t>
            </a:r>
            <a:endParaRPr lang="en-US" altLang="ja-JP" sz="1600" b="1" dirty="0">
              <a:solidFill>
                <a:srgbClr val="7030A0"/>
              </a:solidFill>
              <a:latin typeface="メイリオ" panose="020B0604030504040204" pitchFamily="50" charset="-128"/>
              <a:ea typeface="メイリオ" panose="020B0604030504040204" pitchFamily="50" charset="-128"/>
            </a:endParaRPr>
          </a:p>
          <a:p>
            <a:pPr algn="l">
              <a:spcBef>
                <a:spcPts val="300"/>
              </a:spcBef>
            </a:pPr>
            <a:r>
              <a:rPr lang="ja-JP" altLang="en-US" sz="1600" b="1">
                <a:solidFill>
                  <a:srgbClr val="C00000"/>
                </a:solidFill>
                <a:latin typeface="メイリオ" panose="020B0604030504040204" pitchFamily="50" charset="-128"/>
                <a:ea typeface="メイリオ" panose="020B0604030504040204" pitchFamily="50" charset="-128"/>
              </a:rPr>
              <a:t>基本がわかる！人事労務管理のチェックリスト（労務行政）</a:t>
            </a:r>
            <a:endParaRPr lang="en-US" altLang="ja-JP" sz="1600" b="1" dirty="0">
              <a:solidFill>
                <a:srgbClr val="C00000"/>
              </a:solidFill>
              <a:latin typeface="メイリオ" panose="020B0604030504040204" pitchFamily="50" charset="-128"/>
              <a:ea typeface="メイリオ" panose="020B0604030504040204" pitchFamily="50" charset="-128"/>
            </a:endParaRPr>
          </a:p>
          <a:p>
            <a:pPr algn="l">
              <a:spcBef>
                <a:spcPts val="300"/>
              </a:spcBef>
            </a:pPr>
            <a:r>
              <a:rPr lang="ja-JP" altLang="en-US" sz="1600" b="1">
                <a:solidFill>
                  <a:srgbClr val="C00000"/>
                </a:solidFill>
                <a:latin typeface="メイリオ" panose="020B0604030504040204" pitchFamily="50" charset="-128"/>
                <a:ea typeface="メイリオ" panose="020B0604030504040204" pitchFamily="50" charset="-128"/>
              </a:rPr>
              <a:t>個人契約型社員制度と就業規則・契約書作成の実務（日本法令・共著）</a:t>
            </a:r>
            <a:endParaRPr lang="en-US" altLang="ja-JP" sz="1600" b="1" dirty="0">
              <a:solidFill>
                <a:srgbClr val="C00000"/>
              </a:solidFill>
              <a:latin typeface="メイリオ" panose="020B0604030504040204" pitchFamily="50" charset="-128"/>
              <a:ea typeface="メイリオ" panose="020B0604030504040204" pitchFamily="50" charset="-128"/>
            </a:endParaRPr>
          </a:p>
          <a:p>
            <a:pPr algn="l">
              <a:spcBef>
                <a:spcPts val="300"/>
              </a:spcBef>
            </a:pPr>
            <a:endParaRPr lang="en-US" altLang="ja-JP" sz="1600" b="1" dirty="0">
              <a:solidFill>
                <a:srgbClr val="234059"/>
              </a:solidFill>
              <a:latin typeface="メイリオ" panose="020B0604030504040204" pitchFamily="50" charset="-128"/>
              <a:ea typeface="メイリオ" panose="020B0604030504040204" pitchFamily="50" charset="-128"/>
            </a:endParaRPr>
          </a:p>
          <a:p>
            <a:pPr algn="l">
              <a:spcBef>
                <a:spcPts val="300"/>
              </a:spcBef>
            </a:pPr>
            <a:r>
              <a:rPr lang="en-US" altLang="ja-JP" sz="1600" b="1" dirty="0">
                <a:solidFill>
                  <a:srgbClr val="234059"/>
                </a:solidFill>
                <a:latin typeface="メイリオ" panose="020B0604030504040204" pitchFamily="50" charset="-128"/>
                <a:ea typeface="メイリオ" panose="020B0604030504040204" pitchFamily="50" charset="-128"/>
              </a:rPr>
              <a:t>【BLOG】</a:t>
            </a:r>
          </a:p>
          <a:p>
            <a:pPr marL="108000" algn="l">
              <a:spcBef>
                <a:spcPts val="300"/>
              </a:spcBef>
            </a:pPr>
            <a:r>
              <a:rPr lang="ja-JP" altLang="en-US" sz="1600" b="1" dirty="0">
                <a:solidFill>
                  <a:srgbClr val="234059"/>
                </a:solidFill>
                <a:latin typeface="メイリオ" panose="020B0604030504040204" pitchFamily="50" charset="-128"/>
                <a:ea typeface="メイリオ" panose="020B0604030504040204" pitchFamily="50" charset="-128"/>
              </a:rPr>
              <a:t>労働法務弁護士、がむしゃらに生きる３６５日</a:t>
            </a:r>
            <a:endParaRPr lang="en-US" altLang="ja-JP" sz="1600" b="1" dirty="0">
              <a:solidFill>
                <a:srgbClr val="234059"/>
              </a:solidFill>
              <a:latin typeface="メイリオ" panose="020B0604030504040204" pitchFamily="50" charset="-128"/>
              <a:ea typeface="メイリオ" panose="020B0604030504040204" pitchFamily="50" charset="-128"/>
            </a:endParaRPr>
          </a:p>
          <a:p>
            <a:pPr marL="108000" algn="l">
              <a:spcBef>
                <a:spcPts val="300"/>
              </a:spcBef>
            </a:pPr>
            <a:r>
              <a:rPr lang="en-US" altLang="ja-JP" sz="1600" b="1" dirty="0">
                <a:solidFill>
                  <a:srgbClr val="234059"/>
                </a:solidFill>
                <a:latin typeface="メイリオ" panose="020B0604030504040204" pitchFamily="50" charset="-128"/>
                <a:ea typeface="メイリオ" panose="020B0604030504040204" pitchFamily="50" charset="-128"/>
              </a:rPr>
              <a:t>http://okazakinoriyuki.com/</a:t>
            </a:r>
            <a:endParaRPr lang="ja-JP" altLang="en-US" sz="1600" b="1" dirty="0">
              <a:solidFill>
                <a:srgbClr val="234059"/>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56263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20</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fontScale="90000"/>
          </a:bodyPr>
          <a:lstStyle/>
          <a:p>
            <a:r>
              <a:rPr lang="ja-JP" altLang="en-US"/>
              <a:t>第３部　シニアコンサルタント・マネージャー編</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4401205"/>
          </a:xfrm>
          <a:prstGeom prst="rect">
            <a:avLst/>
          </a:prstGeom>
          <a:noFill/>
          <a:ln>
            <a:noFill/>
          </a:ln>
        </p:spPr>
        <p:txBody>
          <a:bodyPr wrap="square" rtlCol="0">
            <a:spAutoFit/>
          </a:bodyPr>
          <a:lstStyle/>
          <a:p>
            <a:pPr algn="just"/>
            <a:r>
              <a:rPr lang="ja-JP" altLang="en-US" sz="2800" kern="100">
                <a:latin typeface="Meiryo" panose="020B0604030504040204" pitchFamily="34" charset="-128"/>
                <a:ea typeface="Meiryo" panose="020B0604030504040204" pitchFamily="34" charset="-128"/>
                <a:cs typeface="Times New Roman (本文のフォント - コンプレ"/>
              </a:rPr>
              <a:t>第</a:t>
            </a:r>
            <a:r>
              <a:rPr lang="en-US" altLang="ja-JP" sz="2800" kern="100" dirty="0">
                <a:latin typeface="Meiryo" panose="020B0604030504040204" pitchFamily="34" charset="-128"/>
                <a:ea typeface="Meiryo" panose="020B0604030504040204" pitchFamily="34" charset="-128"/>
                <a:cs typeface="Times New Roman (本文のフォント - コンプレ"/>
              </a:rPr>
              <a:t>12</a:t>
            </a:r>
            <a:r>
              <a:rPr lang="ja-JP" altLang="en-US" sz="2800" kern="100">
                <a:latin typeface="Meiryo" panose="020B0604030504040204" pitchFamily="34" charset="-128"/>
                <a:ea typeface="Meiryo" panose="020B0604030504040204" pitchFamily="34" charset="-128"/>
                <a:cs typeface="Times New Roman (本文のフォント - コンプレ"/>
              </a:rPr>
              <a:t>章　最高のチームでしたー周囲を動かすビジョンを持つ</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チームのスタッフから、実務的な懸念点（クライアントからのクレーム、ハラスメント疑惑、特定社員への稼働集中等、プロジェクト運営の根底に関わるかもしれない懸念点）を伝えられた場合は、１週間以内に解決する道筋をつける。報告をしてくれたスタッフとは日次でその状況をシェアし改善点を伝える。</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我々の会社によって、世界はどう変わるべきだと思いますか？この問いに答えられるコンサルタントをクライアントの上層部は求めている。</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864304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21</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fontScale="90000"/>
          </a:bodyPr>
          <a:lstStyle/>
          <a:p>
            <a:r>
              <a:rPr lang="ja-JP" altLang="en-US"/>
              <a:t>第３部　シニアコンサルタント・マネージャー編</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1815882"/>
          </a:xfrm>
          <a:prstGeom prst="rect">
            <a:avLst/>
          </a:prstGeom>
          <a:noFill/>
          <a:ln>
            <a:noFill/>
          </a:ln>
        </p:spPr>
        <p:txBody>
          <a:bodyPr wrap="square" rtlCol="0">
            <a:spAutoFit/>
          </a:bodyPr>
          <a:lstStyle/>
          <a:p>
            <a:pPr algn="just"/>
            <a:r>
              <a:rPr lang="ja-JP" altLang="en-US" sz="2800" kern="100">
                <a:latin typeface="Meiryo" panose="020B0604030504040204" pitchFamily="34" charset="-128"/>
                <a:ea typeface="Meiryo" panose="020B0604030504040204" pitchFamily="34" charset="-128"/>
                <a:cs typeface="Times New Roman (本文のフォント - コンプレ"/>
              </a:rPr>
              <a:t>第</a:t>
            </a:r>
            <a:r>
              <a:rPr lang="en-US" altLang="ja-JP" sz="2800" kern="100" dirty="0">
                <a:latin typeface="Meiryo" panose="020B0604030504040204" pitchFamily="34" charset="-128"/>
                <a:ea typeface="Meiryo" panose="020B0604030504040204" pitchFamily="34" charset="-128"/>
                <a:cs typeface="Times New Roman (本文のフォント - コンプレ"/>
              </a:rPr>
              <a:t>12</a:t>
            </a:r>
            <a:r>
              <a:rPr lang="ja-JP" altLang="en-US" sz="2800" kern="100">
                <a:latin typeface="Meiryo" panose="020B0604030504040204" pitchFamily="34" charset="-128"/>
                <a:ea typeface="Meiryo" panose="020B0604030504040204" pitchFamily="34" charset="-128"/>
                <a:cs typeface="Times New Roman (本文のフォント - コンプレ"/>
              </a:rPr>
              <a:t>章　最高のチームでしたー周囲を動かすビジョンを持つ</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一種の狂気とも言えるような継続的な習慣が、自分自身の仕事に圧倒的な裏付けと自信を与える。</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685776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22</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a:bodyPr>
          <a:lstStyle/>
          <a:p>
            <a:r>
              <a:rPr lang="ja-JP" altLang="en-US"/>
              <a:t>おわりに</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1815882"/>
          </a:xfrm>
          <a:prstGeom prst="rect">
            <a:avLst/>
          </a:prstGeom>
          <a:noFill/>
          <a:ln>
            <a:noFill/>
          </a:ln>
        </p:spPr>
        <p:txBody>
          <a:bodyPr wrap="square" rtlCol="0">
            <a:spAutoFit/>
          </a:bodyPr>
          <a:lstStyle/>
          <a:p>
            <a:pPr algn="just"/>
            <a:r>
              <a:rPr lang="ja-JP" altLang="en-US" sz="2800" kern="100">
                <a:effectLst/>
                <a:latin typeface="Meiryo" panose="020B0604030504040204" pitchFamily="34" charset="-128"/>
                <a:ea typeface="Meiryo" panose="020B0604030504040204" pitchFamily="34" charset="-128"/>
                <a:cs typeface="Times New Roman (本文のフォント - コンプレ"/>
              </a:rPr>
              <a:t>狂気がスペシャリティを作り、スペシャリティがキャリアを作る。</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effectLst/>
                <a:latin typeface="Meiryo" panose="020B0604030504040204" pitchFamily="34" charset="-128"/>
                <a:ea typeface="Meiryo" panose="020B0604030504040204" pitchFamily="34" charset="-128"/>
                <a:cs typeface="Times New Roman (本文のフォント - コンプレ"/>
              </a:rPr>
              <a:t>効率や勝ち筋という視点だけで自分自身の働き方を選んでいては、唯一無二の存在には永遠に辿り着けない。</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2233743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3</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a:bodyPr>
          <a:lstStyle/>
          <a:p>
            <a:r>
              <a:rPr kumimoji="1" lang="ja-JP" altLang="en-US"/>
              <a:t>はじめに</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523220"/>
          </a:xfrm>
          <a:prstGeom prst="rect">
            <a:avLst/>
          </a:prstGeom>
          <a:noFill/>
          <a:ln>
            <a:noFill/>
          </a:ln>
        </p:spPr>
        <p:txBody>
          <a:bodyPr wrap="square" rtlCol="0">
            <a:spAutoFit/>
          </a:bodyPr>
          <a:lstStyle/>
          <a:p>
            <a:pPr algn="just"/>
            <a:r>
              <a:rPr lang="ja-JP" altLang="en-US" sz="2800" kern="100">
                <a:effectLst/>
                <a:latin typeface="Meiryo" panose="020B0604030504040204" pitchFamily="34" charset="-128"/>
                <a:ea typeface="Meiryo" panose="020B0604030504040204" pitchFamily="34" charset="-128"/>
                <a:cs typeface="Times New Roman (本文のフォント - コンプレ"/>
              </a:rPr>
              <a:t>特になし</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1889098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4</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a:bodyPr>
          <a:lstStyle/>
          <a:p>
            <a:r>
              <a:rPr lang="ja-JP" altLang="en-US"/>
              <a:t>第１部　アナリスト編</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3970318"/>
          </a:xfrm>
          <a:prstGeom prst="rect">
            <a:avLst/>
          </a:prstGeom>
          <a:noFill/>
          <a:ln>
            <a:noFill/>
          </a:ln>
        </p:spPr>
        <p:txBody>
          <a:bodyPr wrap="square" rtlCol="0">
            <a:spAutoFit/>
          </a:bodyPr>
          <a:lstStyle/>
          <a:p>
            <a:pPr algn="just"/>
            <a:r>
              <a:rPr lang="ja-JP" altLang="en-US" sz="2800" kern="100">
                <a:latin typeface="Meiryo" panose="020B0604030504040204" pitchFamily="34" charset="-128"/>
                <a:ea typeface="Meiryo" panose="020B0604030504040204" pitchFamily="34" charset="-128"/>
                <a:cs typeface="Times New Roman (本文のフォント - コンプレ"/>
              </a:rPr>
              <a:t>第１章　速いはそれ自体が重要な価値だースピードを生む仕事の基礎力</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仕事の速度を身につけるためには、「迷子の状態で漫然と作業をしている時間」を徹底的に排除する。</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effectLst/>
                <a:latin typeface="Meiryo" panose="020B0604030504040204" pitchFamily="34" charset="-128"/>
                <a:ea typeface="Meiryo" panose="020B0604030504040204" pitchFamily="34" charset="-128"/>
                <a:cs typeface="Times New Roman (本文のフォント - コンプレ"/>
              </a:rPr>
              <a:t>その第一歩として、１日８時間の作業ロットを２時間単位に分割する。</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effectLst/>
                <a:latin typeface="Meiryo" panose="020B0604030504040204" pitchFamily="34" charset="-128"/>
                <a:ea typeface="Meiryo" panose="020B0604030504040204" pitchFamily="34" charset="-128"/>
                <a:cs typeface="Times New Roman (本文のフォント - コンプレ"/>
              </a:rPr>
              <a:t>スピードへのこだわりがコンサルタントと他の職種とを分けるポイント。</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effectLst/>
                <a:latin typeface="Meiryo" panose="020B0604030504040204" pitchFamily="34" charset="-128"/>
                <a:ea typeface="Meiryo" panose="020B0604030504040204" pitchFamily="34" charset="-128"/>
                <a:cs typeface="Times New Roman (本文のフォント - コンプレ"/>
              </a:rPr>
              <a:t>速いはそれ自体が重要な価値である。</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3010016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5</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a:bodyPr>
          <a:lstStyle/>
          <a:p>
            <a:r>
              <a:rPr lang="ja-JP" altLang="en-US"/>
              <a:t>第１部　アナリスト編</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4832092"/>
          </a:xfrm>
          <a:prstGeom prst="rect">
            <a:avLst/>
          </a:prstGeom>
          <a:noFill/>
          <a:ln>
            <a:noFill/>
          </a:ln>
        </p:spPr>
        <p:txBody>
          <a:bodyPr wrap="square" rtlCol="0">
            <a:spAutoFit/>
          </a:bodyPr>
          <a:lstStyle/>
          <a:p>
            <a:pPr algn="just"/>
            <a:r>
              <a:rPr lang="ja-JP" altLang="en-US" sz="2800" kern="100">
                <a:latin typeface="Meiryo" panose="020B0604030504040204" pitchFamily="34" charset="-128"/>
                <a:ea typeface="Meiryo" panose="020B0604030504040204" pitchFamily="34" charset="-128"/>
                <a:cs typeface="Times New Roman (本文のフォント - コンプレ"/>
              </a:rPr>
              <a:t>第２章　ピカソの絵を買う人は値段を見て買わないー品質に説得力を持たせる</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速さは正確性や品質とセットでなければならず、両者は決してトレードオフの関係ではない。</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何のミスを減らしたいのかという目的から、どうしたら減らせるのかの具体的な方法、手順を考え、それを自動的・機械的に適用することが品質担保には役立つ</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仕事の品質とは、内容だけではなく、カードを切る順序性を含んだ話。</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1854324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6</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a:bodyPr>
          <a:lstStyle/>
          <a:p>
            <a:r>
              <a:rPr lang="ja-JP" altLang="en-US"/>
              <a:t>第１部　アナリスト編</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3539430"/>
          </a:xfrm>
          <a:prstGeom prst="rect">
            <a:avLst/>
          </a:prstGeom>
          <a:noFill/>
          <a:ln>
            <a:noFill/>
          </a:ln>
        </p:spPr>
        <p:txBody>
          <a:bodyPr wrap="square" rtlCol="0">
            <a:spAutoFit/>
          </a:bodyPr>
          <a:lstStyle/>
          <a:p>
            <a:pPr algn="just"/>
            <a:r>
              <a:rPr lang="ja-JP" altLang="en-US" sz="2800" kern="100">
                <a:latin typeface="Meiryo" panose="020B0604030504040204" pitchFamily="34" charset="-128"/>
                <a:ea typeface="Meiryo" panose="020B0604030504040204" pitchFamily="34" charset="-128"/>
                <a:cs typeface="Times New Roman (本文のフォント - コンプレ"/>
              </a:rPr>
              <a:t>第２章　ピカソの絵を買う人は値段を見て買わないー品質に説得力を持たせる</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コンサルタントとして絶えず意識しておきたいことは、</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常に少しだけ期待値を上回る</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ということ</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17018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7</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a:bodyPr>
          <a:lstStyle/>
          <a:p>
            <a:r>
              <a:rPr lang="ja-JP" altLang="en-US"/>
              <a:t>第１部　アナリスト編</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3539430"/>
          </a:xfrm>
          <a:prstGeom prst="rect">
            <a:avLst/>
          </a:prstGeom>
          <a:noFill/>
          <a:ln>
            <a:noFill/>
          </a:ln>
        </p:spPr>
        <p:txBody>
          <a:bodyPr wrap="square" rtlCol="0">
            <a:spAutoFit/>
          </a:bodyPr>
          <a:lstStyle/>
          <a:p>
            <a:pPr algn="just"/>
            <a:r>
              <a:rPr lang="ja-JP" altLang="en-US" sz="2800" kern="100">
                <a:latin typeface="Meiryo" panose="020B0604030504040204" pitchFamily="34" charset="-128"/>
                <a:ea typeface="Meiryo" panose="020B0604030504040204" pitchFamily="34" charset="-128"/>
                <a:cs typeface="Times New Roman (本文のフォント - コンプレ"/>
              </a:rPr>
              <a:t>第２章　ピカソの絵を買う人は値段を見て買わないー品質に説得力を持たせる</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en-US" altLang="ja-JP" sz="2800" kern="100" dirty="0">
                <a:latin typeface="Meiryo" panose="020B0604030504040204" pitchFamily="34" charset="-128"/>
                <a:ea typeface="Meiryo" panose="020B0604030504040204" pitchFamily="34" charset="-128"/>
                <a:cs typeface="Times New Roman (本文のフォント - コンプレ"/>
              </a:rPr>
              <a:t>Excel</a:t>
            </a:r>
            <a:r>
              <a:rPr lang="ja-JP" altLang="en-US" sz="2800" kern="100">
                <a:latin typeface="Meiryo" panose="020B0604030504040204" pitchFamily="34" charset="-128"/>
                <a:ea typeface="Meiryo" panose="020B0604030504040204" pitchFamily="34" charset="-128"/>
                <a:cs typeface="Times New Roman (本文のフォント - コンプレ"/>
              </a:rPr>
              <a:t>を使えるように。</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ショートカットは覚え、マウスは使わない。</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基本的な関数とピボットテーブルをマスターする。</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1528621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8</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a:bodyPr>
          <a:lstStyle/>
          <a:p>
            <a:r>
              <a:rPr lang="ja-JP" altLang="en-US"/>
              <a:t>第１部　アナリスト編</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4401205"/>
          </a:xfrm>
          <a:prstGeom prst="rect">
            <a:avLst/>
          </a:prstGeom>
          <a:noFill/>
          <a:ln>
            <a:noFill/>
          </a:ln>
        </p:spPr>
        <p:txBody>
          <a:bodyPr wrap="square" rtlCol="0">
            <a:spAutoFit/>
          </a:bodyPr>
          <a:lstStyle/>
          <a:p>
            <a:pPr algn="just"/>
            <a:r>
              <a:rPr lang="ja-JP" altLang="en-US" sz="2800" kern="100">
                <a:latin typeface="Meiryo" panose="020B0604030504040204" pitchFamily="34" charset="-128"/>
                <a:ea typeface="Meiryo" panose="020B0604030504040204" pitchFamily="34" charset="-128"/>
                <a:cs typeface="Times New Roman (本文のフォント - コンプレ"/>
              </a:rPr>
              <a:t>第３章　自分の限界を会社の限界にするなー会社の集合値を徹底活用する</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どんなに一所懸命にやった仕事であっても、納期・予算・品質の３つが期待値に合わないのであれば、クライアントにとってその仕事は不十分なものでしかない。</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パワポの使い方</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effectLst/>
                <a:latin typeface="Meiryo" panose="020B0604030504040204" pitchFamily="34" charset="-128"/>
                <a:ea typeface="Meiryo" panose="020B0604030504040204" pitchFamily="34" charset="-128"/>
                <a:cs typeface="Times New Roman (本文のフォント - コンプレ"/>
              </a:rPr>
              <a:t>基本的には２色に留める</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latin typeface="Meiryo" panose="020B0604030504040204" pitchFamily="34" charset="-128"/>
                <a:ea typeface="Meiryo" panose="020B0604030504040204" pitchFamily="34" charset="-128"/>
                <a:cs typeface="Times New Roman (本文のフォント - コンプレ"/>
              </a:rPr>
              <a:t>スライドマスターを使用し、ヘッダーの位置やページ表記の位置は統一</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959066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F7D1E63-89A9-4F33-A741-1969CDF14C81}"/>
              </a:ext>
            </a:extLst>
          </p:cNvPr>
          <p:cNvSpPr>
            <a:spLocks noGrp="1"/>
          </p:cNvSpPr>
          <p:nvPr>
            <p:ph type="sldNum" sz="quarter" idx="12"/>
          </p:nvPr>
        </p:nvSpPr>
        <p:spPr/>
        <p:txBody>
          <a:bodyPr/>
          <a:lstStyle/>
          <a:p>
            <a:fld id="{1718624D-160C-4CB2-BF10-2AFFC070AA01}" type="slidenum">
              <a:rPr lang="ja-JP" altLang="en-US" smtClean="0"/>
              <a:pPr/>
              <a:t>9</a:t>
            </a:fld>
            <a:endParaRPr lang="ja-JP" altLang="en-US"/>
          </a:p>
        </p:txBody>
      </p:sp>
      <p:sp>
        <p:nvSpPr>
          <p:cNvPr id="2" name="タイトル 1">
            <a:extLst>
              <a:ext uri="{FF2B5EF4-FFF2-40B4-BE49-F238E27FC236}">
                <a16:creationId xmlns:a16="http://schemas.microsoft.com/office/drawing/2014/main" id="{57077E81-1332-4459-89F6-B2D0E61B3F01}"/>
              </a:ext>
            </a:extLst>
          </p:cNvPr>
          <p:cNvSpPr>
            <a:spLocks noGrp="1"/>
          </p:cNvSpPr>
          <p:nvPr>
            <p:ph type="title"/>
          </p:nvPr>
        </p:nvSpPr>
        <p:spPr>
          <a:xfrm>
            <a:off x="0" y="234621"/>
            <a:ext cx="11167353" cy="966411"/>
          </a:xfrm>
        </p:spPr>
        <p:txBody>
          <a:bodyPr>
            <a:normAutofit/>
          </a:bodyPr>
          <a:lstStyle/>
          <a:p>
            <a:r>
              <a:rPr lang="ja-JP" altLang="en-US"/>
              <a:t>第１部　アナリスト編</a:t>
            </a:r>
            <a:endParaRPr kumimoji="1" lang="ja-JP" altLang="en-US" dirty="0"/>
          </a:p>
        </p:txBody>
      </p:sp>
      <p:sp>
        <p:nvSpPr>
          <p:cNvPr id="5" name="テキスト ボックス 4">
            <a:extLst>
              <a:ext uri="{FF2B5EF4-FFF2-40B4-BE49-F238E27FC236}">
                <a16:creationId xmlns:a16="http://schemas.microsoft.com/office/drawing/2014/main" id="{392043F3-CA69-41A5-A2F6-098BDBC13274}"/>
              </a:ext>
            </a:extLst>
          </p:cNvPr>
          <p:cNvSpPr txBox="1"/>
          <p:nvPr/>
        </p:nvSpPr>
        <p:spPr>
          <a:xfrm>
            <a:off x="178324" y="1362644"/>
            <a:ext cx="11835352" cy="2677656"/>
          </a:xfrm>
          <a:prstGeom prst="rect">
            <a:avLst/>
          </a:prstGeom>
          <a:noFill/>
          <a:ln>
            <a:noFill/>
          </a:ln>
        </p:spPr>
        <p:txBody>
          <a:bodyPr wrap="square" rtlCol="0">
            <a:spAutoFit/>
          </a:bodyPr>
          <a:lstStyle/>
          <a:p>
            <a:pPr algn="just"/>
            <a:r>
              <a:rPr lang="ja-JP" altLang="en-US" sz="2800" kern="100">
                <a:latin typeface="Meiryo" panose="020B0604030504040204" pitchFamily="34" charset="-128"/>
                <a:ea typeface="Meiryo" panose="020B0604030504040204" pitchFamily="34" charset="-128"/>
                <a:cs typeface="Times New Roman (本文のフォント - コンプレ"/>
              </a:rPr>
              <a:t>第４章　３ヶ月後に何を言えれば成功なのか？ーコンサルタントの型＝論点思考、仮説思考</a:t>
            </a:r>
            <a:endParaRPr lang="en-US" altLang="ja-JP" sz="2800" kern="100" dirty="0">
              <a:latin typeface="Meiryo" panose="020B0604030504040204" pitchFamily="34" charset="-128"/>
              <a:ea typeface="Meiryo" panose="020B0604030504040204" pitchFamily="34" charset="-128"/>
              <a:cs typeface="Times New Roman (本文のフォント - コンプレ"/>
            </a:endParaRPr>
          </a:p>
          <a:p>
            <a:pPr algn="just"/>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a:p>
            <a:pPr algn="just"/>
            <a:r>
              <a:rPr lang="ja-JP" altLang="en-US" sz="2800" kern="100">
                <a:effectLst/>
                <a:latin typeface="Meiryo" panose="020B0604030504040204" pitchFamily="34" charset="-128"/>
                <a:ea typeface="Meiryo" panose="020B0604030504040204" pitchFamily="34" charset="-128"/>
                <a:cs typeface="Times New Roman (本文のフォント - コンプレ"/>
              </a:rPr>
              <a:t>自分がやっている仕事は、課題特定のプロジェクト（診断）なのか、課題に対して具体的な施策を検討するプロジェクト（治療）なのかを意識する。</a:t>
            </a:r>
            <a:endParaRPr lang="en-US" altLang="ja-JP" sz="2800" kern="100" dirty="0">
              <a:effectLst/>
              <a:latin typeface="Meiryo" panose="020B0604030504040204" pitchFamily="34" charset="-128"/>
              <a:ea typeface="Meiryo" panose="020B0604030504040204" pitchFamily="34" charset="-128"/>
              <a:cs typeface="Times New Roman (本文のフォント - コンプレ"/>
            </a:endParaRPr>
          </a:p>
        </p:txBody>
      </p:sp>
    </p:spTree>
    <p:extLst>
      <p:ext uri="{BB962C8B-B14F-4D97-AF65-F5344CB8AC3E}">
        <p14:creationId xmlns:p14="http://schemas.microsoft.com/office/powerpoint/2010/main" val="955060740"/>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TM02900743[[fn=オーガニック]]</Template>
  <TotalTime>7350</TotalTime>
  <Words>1756</Words>
  <Application>Microsoft Macintosh PowerPoint</Application>
  <PresentationFormat>ワイド画面</PresentationFormat>
  <Paragraphs>180</Paragraphs>
  <Slides>22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22</vt:i4>
      </vt:variant>
    </vt:vector>
  </HeadingPairs>
  <TitlesOfParts>
    <vt:vector size="30" baseType="lpstr">
      <vt:lpstr>system-ui</vt:lpstr>
      <vt:lpstr>メイリオ</vt:lpstr>
      <vt:lpstr>メイリオ</vt:lpstr>
      <vt:lpstr>游ゴシック</vt:lpstr>
      <vt:lpstr>Arial</vt:lpstr>
      <vt:lpstr>Calibri</vt:lpstr>
      <vt:lpstr>Calibri Light</vt:lpstr>
      <vt:lpstr>Office Theme</vt:lpstr>
      <vt:lpstr>コンサルティング会社完全サバイバルマニュアル 著者　メン獄</vt:lpstr>
      <vt:lpstr>寺前総合法律事務所 弁護士・中小企業診断士　岡　崎　教　行</vt:lpstr>
      <vt:lpstr>はじめに</vt:lpstr>
      <vt:lpstr>第１部　アナリスト編</vt:lpstr>
      <vt:lpstr>第１部　アナリスト編</vt:lpstr>
      <vt:lpstr>第１部　アナリスト編</vt:lpstr>
      <vt:lpstr>第１部　アナリスト編</vt:lpstr>
      <vt:lpstr>第１部　アナリスト編</vt:lpstr>
      <vt:lpstr>第１部　アナリスト編</vt:lpstr>
      <vt:lpstr>第１部　アナリスト編</vt:lpstr>
      <vt:lpstr>第２部　ジュニアコンサルタント編</vt:lpstr>
      <vt:lpstr>第２部　ジュニアコンサルタント編</vt:lpstr>
      <vt:lpstr>第２部　ジュニアコンサルタント編</vt:lpstr>
      <vt:lpstr>第２部　ジュニアコンサルタント編</vt:lpstr>
      <vt:lpstr>第２部　ジュニアコンサルタント編</vt:lpstr>
      <vt:lpstr>第３部　シニアコンサルタント・マネージャー編</vt:lpstr>
      <vt:lpstr>第３部　シニアコンサルタント・マネージャー編</vt:lpstr>
      <vt:lpstr>第３部　シニアコンサルタント・マネージャー編</vt:lpstr>
      <vt:lpstr>第３部　シニアコンサルタント・マネージャー編</vt:lpstr>
      <vt:lpstr>第３部　シニアコンサルタント・マネージャー編</vt:lpstr>
      <vt:lpstr>第３部　シニアコンサルタント・マネージャー編</vt:lpstr>
      <vt:lpstr>おわりに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題名</dc:title>
  <dc:creator>岡崎 教行</dc:creator>
  <cp:lastModifiedBy>教行 岡崎</cp:lastModifiedBy>
  <cp:revision>535</cp:revision>
  <cp:lastPrinted>2018-08-07T01:33:28Z</cp:lastPrinted>
  <dcterms:created xsi:type="dcterms:W3CDTF">2018-07-01T11:13:47Z</dcterms:created>
  <dcterms:modified xsi:type="dcterms:W3CDTF">2023-04-09T03:41:12Z</dcterms:modified>
</cp:coreProperties>
</file>